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1" r:id="rId2"/>
    <p:sldId id="266" r:id="rId3"/>
    <p:sldId id="267" r:id="rId4"/>
    <p:sldId id="316" r:id="rId5"/>
    <p:sldId id="317" r:id="rId6"/>
    <p:sldId id="344" r:id="rId7"/>
    <p:sldId id="336" r:id="rId8"/>
    <p:sldId id="338" r:id="rId9"/>
    <p:sldId id="339" r:id="rId10"/>
    <p:sldId id="340" r:id="rId11"/>
    <p:sldId id="341" r:id="rId12"/>
    <p:sldId id="347" r:id="rId13"/>
    <p:sldId id="348" r:id="rId14"/>
    <p:sldId id="352" r:id="rId15"/>
    <p:sldId id="353" r:id="rId16"/>
    <p:sldId id="350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014377"/>
    <a:srgbClr val="EEF4FB"/>
    <a:srgbClr val="5B9BD5"/>
    <a:srgbClr val="F2F2F2"/>
    <a:srgbClr val="2E75B6"/>
    <a:srgbClr val="FFFFFF"/>
    <a:srgbClr val="FBFBFB"/>
    <a:srgbClr val="20517E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49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hamed\AppData\Local\Microsoft\Windows\INetCache\Content.Outlook\NTJHL7PX\SURVEY%20TRAIN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58-4107-966B-7A88E92F27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58-4107-966B-7A88E92F27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58-4107-966B-7A88E92F27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'[SURVEY TRAINING.xlsx]Sheet1'!$B$29:$B$31</c:f>
              <c:strCache>
                <c:ptCount val="3"/>
                <c:pt idx="0">
                  <c:v>MNC</c:v>
                </c:pt>
                <c:pt idx="1">
                  <c:v>Local SME</c:v>
                </c:pt>
                <c:pt idx="2">
                  <c:v>Local LLC</c:v>
                </c:pt>
              </c:strCache>
            </c:strRef>
          </c:cat>
          <c:val>
            <c:numRef>
              <c:f>'[SURVEY TRAINING.xlsx]Sheet1'!$C$29:$C$31</c:f>
              <c:numCache>
                <c:formatCode>0%</c:formatCode>
                <c:ptCount val="3"/>
                <c:pt idx="0">
                  <c:v>0.57894736842105265</c:v>
                </c:pt>
                <c:pt idx="1">
                  <c:v>0.28421052631578947</c:v>
                </c:pt>
                <c:pt idx="2">
                  <c:v>0.1368421052631579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058-4107-966B-7A88E92F2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80-46F1-BCA7-7050DA5AF6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80-46F1-BCA7-7050DA5AF6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80-46F1-BCA7-7050DA5AF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'[SURVEY TRAINING.xlsx]Sheet1'!$K$29:$K$31</c:f>
              <c:strCache>
                <c:ptCount val="3"/>
                <c:pt idx="0">
                  <c:v>Hands On</c:v>
                </c:pt>
                <c:pt idx="1">
                  <c:v>Awareness</c:v>
                </c:pt>
                <c:pt idx="2">
                  <c:v>Technical</c:v>
                </c:pt>
              </c:strCache>
            </c:strRef>
          </c:cat>
          <c:val>
            <c:numRef>
              <c:f>'[SURVEY TRAINING.xlsx]Sheet1'!$L$29:$L$31</c:f>
              <c:numCache>
                <c:formatCode>0%</c:formatCode>
                <c:ptCount val="3"/>
                <c:pt idx="0">
                  <c:v>0.42105263157894735</c:v>
                </c:pt>
                <c:pt idx="1">
                  <c:v>0.41052631578947368</c:v>
                </c:pt>
                <c:pt idx="2">
                  <c:v>0.16842105263157894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80-46F1-BCA7-7050DA5AF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'[SURVEY TRAINING.xlsx]Sheet1'!$T$34</c:f>
              <c:strCache>
                <c:ptCount val="1"/>
                <c:pt idx="0">
                  <c:v>MNCs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TRAINING.xlsx]Sheet1'!$U$33:$W$33</c:f>
              <c:strCache>
                <c:ptCount val="3"/>
                <c:pt idx="0">
                  <c:v>Technical</c:v>
                </c:pt>
                <c:pt idx="1">
                  <c:v>Awareness</c:v>
                </c:pt>
                <c:pt idx="2">
                  <c:v>Hands On</c:v>
                </c:pt>
              </c:strCache>
            </c:strRef>
          </c:cat>
          <c:val>
            <c:numRef>
              <c:f>'[SURVEY TRAINING.xlsx]Sheet1'!$U$34:$W$34</c:f>
              <c:numCache>
                <c:formatCode>0%</c:formatCode>
                <c:ptCount val="3"/>
                <c:pt idx="0">
                  <c:v>0.1875</c:v>
                </c:pt>
                <c:pt idx="1">
                  <c:v>0.28205128205128205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E8-4434-ACF7-C41584592C5E}"/>
            </c:ext>
          </c:extLst>
        </c:ser>
        <c:ser>
          <c:idx val="1"/>
          <c:order val="1"/>
          <c:tx>
            <c:strRef>
              <c:f>'[SURVEY TRAINING.xlsx]Sheet1'!$T$35</c:f>
              <c:strCache>
                <c:ptCount val="1"/>
                <c:pt idx="0">
                  <c:v>Local SME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TRAINING.xlsx]Sheet1'!$U$33:$W$33</c:f>
              <c:strCache>
                <c:ptCount val="3"/>
                <c:pt idx="0">
                  <c:v>Technical</c:v>
                </c:pt>
                <c:pt idx="1">
                  <c:v>Awareness</c:v>
                </c:pt>
                <c:pt idx="2">
                  <c:v>Hands On</c:v>
                </c:pt>
              </c:strCache>
            </c:strRef>
          </c:cat>
          <c:val>
            <c:numRef>
              <c:f>'[SURVEY TRAINING.xlsx]Sheet1'!$U$35:$W$35</c:f>
              <c:numCache>
                <c:formatCode>0%</c:formatCode>
                <c:ptCount val="3"/>
                <c:pt idx="0">
                  <c:v>0.375</c:v>
                </c:pt>
                <c:pt idx="1">
                  <c:v>0.41025641025641024</c:v>
                </c:pt>
                <c:pt idx="2">
                  <c:v>0.32500000000000001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E8-4434-ACF7-C41584592C5E}"/>
            </c:ext>
          </c:extLst>
        </c:ser>
        <c:ser>
          <c:idx val="2"/>
          <c:order val="2"/>
          <c:tx>
            <c:strRef>
              <c:f>'[SURVEY TRAINING.xlsx]Sheet1'!$T$36</c:f>
              <c:strCache>
                <c:ptCount val="1"/>
                <c:pt idx="0">
                  <c:v>Local EMS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TRAINING.xlsx]Sheet1'!$U$33:$W$33</c:f>
              <c:strCache>
                <c:ptCount val="3"/>
                <c:pt idx="0">
                  <c:v>Technical</c:v>
                </c:pt>
                <c:pt idx="1">
                  <c:v>Awareness</c:v>
                </c:pt>
                <c:pt idx="2">
                  <c:v>Hands On</c:v>
                </c:pt>
              </c:strCache>
            </c:strRef>
          </c:cat>
          <c:val>
            <c:numRef>
              <c:f>'[SURVEY TRAINING.xlsx]Sheet1'!$U$36:$W$36</c:f>
              <c:numCache>
                <c:formatCode>0%</c:formatCode>
                <c:ptCount val="3"/>
                <c:pt idx="0">
                  <c:v>0.4375</c:v>
                </c:pt>
                <c:pt idx="1">
                  <c:v>0.30769230769230771</c:v>
                </c:pt>
                <c:pt idx="2">
                  <c:v>0.42499999999999999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E8-4434-ACF7-C41584592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69012672"/>
        <c:axId val="-1469005056"/>
      </c:barChart>
      <c:catAx>
        <c:axId val="-146901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9005056"/>
        <c:crosses val="autoZero"/>
        <c:auto val="1"/>
        <c:lblAlgn val="ctr"/>
        <c:lblOffset val="100"/>
        <c:noMultiLvlLbl val="0"/>
      </c:catAx>
      <c:valAx>
        <c:axId val="-1469005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6901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3D7A-6DA8-4497-BD05-8E84A4AB72F0}" type="doc">
      <dgm:prSet loTypeId="urn:microsoft.com/office/officeart/2005/8/layout/matrix1" loCatId="matrix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MY"/>
        </a:p>
      </dgm:t>
    </dgm:pt>
    <dgm:pt modelId="{37A375B6-ADC3-4A7A-84DF-53D8460F2359}">
      <dgm:prSet phldrT="[Text]"/>
      <dgm:spPr/>
      <dgm:t>
        <a:bodyPr/>
        <a:lstStyle/>
        <a:p>
          <a:endParaRPr lang="en-MY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ACCDAE-7502-403A-B758-4D22DA3C7158}" type="parTrans" cxnId="{A8930033-A95A-4B68-989A-BC30FCB1FB20}">
      <dgm:prSet/>
      <dgm:spPr/>
      <dgm:t>
        <a:bodyPr/>
        <a:lstStyle/>
        <a:p>
          <a:endParaRPr lang="en-MY"/>
        </a:p>
      </dgm:t>
    </dgm:pt>
    <dgm:pt modelId="{08656143-7036-44D3-8C87-9714BBF0D59C}" type="sibTrans" cxnId="{A8930033-A95A-4B68-989A-BC30FCB1FB20}">
      <dgm:prSet/>
      <dgm:spPr/>
      <dgm:t>
        <a:bodyPr/>
        <a:lstStyle/>
        <a:p>
          <a:endParaRPr lang="en-MY"/>
        </a:p>
      </dgm:t>
    </dgm:pt>
    <dgm:pt modelId="{3162B078-877B-44E9-B9BC-369C201765A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</a:t>
          </a:r>
        </a:p>
      </dgm:t>
    </dgm:pt>
    <dgm:pt modelId="{B2B71F5A-BB30-4EF7-A51F-AFE21E8AED80}" type="parTrans" cxnId="{C84863CE-A8DF-4795-A560-9B669934E9B1}">
      <dgm:prSet/>
      <dgm:spPr/>
      <dgm:t>
        <a:bodyPr/>
        <a:lstStyle/>
        <a:p>
          <a:endParaRPr lang="en-MY"/>
        </a:p>
      </dgm:t>
    </dgm:pt>
    <dgm:pt modelId="{10DB2F60-7D7F-45DF-B47E-F0488DED8E62}" type="sibTrans" cxnId="{C84863CE-A8DF-4795-A560-9B669934E9B1}">
      <dgm:prSet/>
      <dgm:spPr/>
      <dgm:t>
        <a:bodyPr/>
        <a:lstStyle/>
        <a:p>
          <a:endParaRPr lang="en-MY"/>
        </a:p>
      </dgm:t>
    </dgm:pt>
    <dgm:pt modelId="{56313A0B-1B12-4FF0-85F6-27105E267F3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Complexity</a:t>
          </a:r>
        </a:p>
      </dgm:t>
    </dgm:pt>
    <dgm:pt modelId="{5CEA7884-B3AD-41D0-9BDF-0517DE8E9948}" type="parTrans" cxnId="{238C702D-94DB-4C88-80F6-533B0B888A10}">
      <dgm:prSet/>
      <dgm:spPr/>
      <dgm:t>
        <a:bodyPr/>
        <a:lstStyle/>
        <a:p>
          <a:endParaRPr lang="en-MY"/>
        </a:p>
      </dgm:t>
    </dgm:pt>
    <dgm:pt modelId="{4C7B816B-5EBA-46EC-9301-9EA2387B815E}" type="sibTrans" cxnId="{238C702D-94DB-4C88-80F6-533B0B888A10}">
      <dgm:prSet/>
      <dgm:spPr/>
      <dgm:t>
        <a:bodyPr/>
        <a:lstStyle/>
        <a:p>
          <a:endParaRPr lang="en-MY"/>
        </a:p>
      </dgm:t>
    </dgm:pt>
    <dgm:pt modelId="{6AC3A995-2B52-46B1-BC5A-A7EFF5E89D92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</a:t>
          </a:r>
        </a:p>
      </dgm:t>
    </dgm:pt>
    <dgm:pt modelId="{ADBB60E0-C77A-4F01-B980-6B28EED1F971}" type="parTrans" cxnId="{B7BB5BAB-2A06-4D2F-A49E-582AA6FB098C}">
      <dgm:prSet/>
      <dgm:spPr/>
      <dgm:t>
        <a:bodyPr/>
        <a:lstStyle/>
        <a:p>
          <a:endParaRPr lang="en-MY"/>
        </a:p>
      </dgm:t>
    </dgm:pt>
    <dgm:pt modelId="{2A6AFBA7-BAB6-47BA-A5C8-3751A7C68FAA}" type="sibTrans" cxnId="{B7BB5BAB-2A06-4D2F-A49E-582AA6FB098C}">
      <dgm:prSet/>
      <dgm:spPr/>
      <dgm:t>
        <a:bodyPr/>
        <a:lstStyle/>
        <a:p>
          <a:endParaRPr lang="en-MY"/>
        </a:p>
      </dgm:t>
    </dgm:pt>
    <dgm:pt modelId="{A9BBB152-1C79-49A1-B408-5871C040462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Competition</a:t>
          </a:r>
        </a:p>
      </dgm:t>
    </dgm:pt>
    <dgm:pt modelId="{142787F3-19EE-4998-BAFC-AFB2DA23135A}" type="parTrans" cxnId="{2612DDD7-1707-4EA7-9764-5B928611EF89}">
      <dgm:prSet/>
      <dgm:spPr/>
      <dgm:t>
        <a:bodyPr/>
        <a:lstStyle/>
        <a:p>
          <a:endParaRPr lang="en-MY"/>
        </a:p>
      </dgm:t>
    </dgm:pt>
    <dgm:pt modelId="{1F0FFB0D-295C-403F-BD16-FF2950543CDB}" type="sibTrans" cxnId="{2612DDD7-1707-4EA7-9764-5B928611EF89}">
      <dgm:prSet/>
      <dgm:spPr/>
      <dgm:t>
        <a:bodyPr/>
        <a:lstStyle/>
        <a:p>
          <a:endParaRPr lang="en-MY"/>
        </a:p>
      </dgm:t>
    </dgm:pt>
    <dgm:pt modelId="{5CB15D78-4AF0-4874-AA82-F5C7C5B55FAF}" type="pres">
      <dgm:prSet presAssocID="{753D3D7A-6DA8-4497-BD05-8E84A4AB72F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3A66D-E80A-46C7-8FAC-A418E5A905EC}" type="pres">
      <dgm:prSet presAssocID="{753D3D7A-6DA8-4497-BD05-8E84A4AB72F0}" presName="matrix" presStyleCnt="0"/>
      <dgm:spPr/>
    </dgm:pt>
    <dgm:pt modelId="{DD03BC3F-A80D-4C9D-A0C1-61B39350388A}" type="pres">
      <dgm:prSet presAssocID="{753D3D7A-6DA8-4497-BD05-8E84A4AB72F0}" presName="tile1" presStyleLbl="node1" presStyleIdx="0" presStyleCnt="4"/>
      <dgm:spPr/>
      <dgm:t>
        <a:bodyPr/>
        <a:lstStyle/>
        <a:p>
          <a:endParaRPr lang="en-US"/>
        </a:p>
      </dgm:t>
    </dgm:pt>
    <dgm:pt modelId="{339990C0-30B2-48A5-87E1-EF325D6FDF56}" type="pres">
      <dgm:prSet presAssocID="{753D3D7A-6DA8-4497-BD05-8E84A4AB72F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BA0ED-DF67-47B9-91E9-756CE656D2FF}" type="pres">
      <dgm:prSet presAssocID="{753D3D7A-6DA8-4497-BD05-8E84A4AB72F0}" presName="tile2" presStyleLbl="node1" presStyleIdx="1" presStyleCnt="4"/>
      <dgm:spPr/>
      <dgm:t>
        <a:bodyPr/>
        <a:lstStyle/>
        <a:p>
          <a:endParaRPr lang="en-US"/>
        </a:p>
      </dgm:t>
    </dgm:pt>
    <dgm:pt modelId="{E8BE841C-3766-44DB-ABD2-2D38EB04F5BA}" type="pres">
      <dgm:prSet presAssocID="{753D3D7A-6DA8-4497-BD05-8E84A4AB72F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13E34-47A9-42B4-9BEA-F41954932CF8}" type="pres">
      <dgm:prSet presAssocID="{753D3D7A-6DA8-4497-BD05-8E84A4AB72F0}" presName="tile3" presStyleLbl="node1" presStyleIdx="2" presStyleCnt="4"/>
      <dgm:spPr/>
      <dgm:t>
        <a:bodyPr/>
        <a:lstStyle/>
        <a:p>
          <a:endParaRPr lang="en-US"/>
        </a:p>
      </dgm:t>
    </dgm:pt>
    <dgm:pt modelId="{E5E6C08E-43F5-4750-95B4-BBD38FDE4598}" type="pres">
      <dgm:prSet presAssocID="{753D3D7A-6DA8-4497-BD05-8E84A4AB72F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82CCC-DD1B-4583-8A25-201B9D4F67BA}" type="pres">
      <dgm:prSet presAssocID="{753D3D7A-6DA8-4497-BD05-8E84A4AB72F0}" presName="tile4" presStyleLbl="node1" presStyleIdx="3" presStyleCnt="4"/>
      <dgm:spPr/>
      <dgm:t>
        <a:bodyPr/>
        <a:lstStyle/>
        <a:p>
          <a:endParaRPr lang="en-US"/>
        </a:p>
      </dgm:t>
    </dgm:pt>
    <dgm:pt modelId="{55CC5A3A-F993-4399-8581-E89E08731A42}" type="pres">
      <dgm:prSet presAssocID="{753D3D7A-6DA8-4497-BD05-8E84A4AB72F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76750-0AF1-42FE-895F-047E15BEBC1E}" type="pres">
      <dgm:prSet presAssocID="{753D3D7A-6DA8-4497-BD05-8E84A4AB72F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1411F-6234-4A68-9DE4-5B4BED8E2138}" type="presOf" srcId="{753D3D7A-6DA8-4497-BD05-8E84A4AB72F0}" destId="{5CB15D78-4AF0-4874-AA82-F5C7C5B55FAF}" srcOrd="0" destOrd="0" presId="urn:microsoft.com/office/officeart/2005/8/layout/matrix1"/>
    <dgm:cxn modelId="{7BEAECB1-6D64-4EDE-A667-40844B614CF9}" type="presOf" srcId="{A9BBB152-1C79-49A1-B408-5871C040462E}" destId="{13382CCC-DD1B-4583-8A25-201B9D4F67BA}" srcOrd="0" destOrd="0" presId="urn:microsoft.com/office/officeart/2005/8/layout/matrix1"/>
    <dgm:cxn modelId="{309BFDE4-C590-4815-9FC0-7D3BD3A16093}" type="presOf" srcId="{37A375B6-ADC3-4A7A-84DF-53D8460F2359}" destId="{62376750-0AF1-42FE-895F-047E15BEBC1E}" srcOrd="0" destOrd="0" presId="urn:microsoft.com/office/officeart/2005/8/layout/matrix1"/>
    <dgm:cxn modelId="{B7BB5BAB-2A06-4D2F-A49E-582AA6FB098C}" srcId="{37A375B6-ADC3-4A7A-84DF-53D8460F2359}" destId="{6AC3A995-2B52-46B1-BC5A-A7EFF5E89D92}" srcOrd="2" destOrd="0" parTransId="{ADBB60E0-C77A-4F01-B980-6B28EED1F971}" sibTransId="{2A6AFBA7-BAB6-47BA-A5C8-3751A7C68FAA}"/>
    <dgm:cxn modelId="{7A141352-2C7D-4B2C-909C-2034E38A484B}" type="presOf" srcId="{3162B078-877B-44E9-B9BC-369C201765AB}" destId="{339990C0-30B2-48A5-87E1-EF325D6FDF56}" srcOrd="1" destOrd="0" presId="urn:microsoft.com/office/officeart/2005/8/layout/matrix1"/>
    <dgm:cxn modelId="{99CD86FD-4082-4649-A679-A9635572CBC6}" type="presOf" srcId="{A9BBB152-1C79-49A1-B408-5871C040462E}" destId="{55CC5A3A-F993-4399-8581-E89E08731A42}" srcOrd="1" destOrd="0" presId="urn:microsoft.com/office/officeart/2005/8/layout/matrix1"/>
    <dgm:cxn modelId="{2612DDD7-1707-4EA7-9764-5B928611EF89}" srcId="{37A375B6-ADC3-4A7A-84DF-53D8460F2359}" destId="{A9BBB152-1C79-49A1-B408-5871C040462E}" srcOrd="3" destOrd="0" parTransId="{142787F3-19EE-4998-BAFC-AFB2DA23135A}" sibTransId="{1F0FFB0D-295C-403F-BD16-FF2950543CDB}"/>
    <dgm:cxn modelId="{238C702D-94DB-4C88-80F6-533B0B888A10}" srcId="{37A375B6-ADC3-4A7A-84DF-53D8460F2359}" destId="{56313A0B-1B12-4FF0-85F6-27105E267F3E}" srcOrd="1" destOrd="0" parTransId="{5CEA7884-B3AD-41D0-9BDF-0517DE8E9948}" sibTransId="{4C7B816B-5EBA-46EC-9301-9EA2387B815E}"/>
    <dgm:cxn modelId="{6B409F4C-0FAA-4947-9EE9-0B623456BEB4}" type="presOf" srcId="{6AC3A995-2B52-46B1-BC5A-A7EFF5E89D92}" destId="{E0713E34-47A9-42B4-9BEA-F41954932CF8}" srcOrd="0" destOrd="0" presId="urn:microsoft.com/office/officeart/2005/8/layout/matrix1"/>
    <dgm:cxn modelId="{A8930033-A95A-4B68-989A-BC30FCB1FB20}" srcId="{753D3D7A-6DA8-4497-BD05-8E84A4AB72F0}" destId="{37A375B6-ADC3-4A7A-84DF-53D8460F2359}" srcOrd="0" destOrd="0" parTransId="{4AACCDAE-7502-403A-B758-4D22DA3C7158}" sibTransId="{08656143-7036-44D3-8C87-9714BBF0D59C}"/>
    <dgm:cxn modelId="{C84863CE-A8DF-4795-A560-9B669934E9B1}" srcId="{37A375B6-ADC3-4A7A-84DF-53D8460F2359}" destId="{3162B078-877B-44E9-B9BC-369C201765AB}" srcOrd="0" destOrd="0" parTransId="{B2B71F5A-BB30-4EF7-A51F-AFE21E8AED80}" sibTransId="{10DB2F60-7D7F-45DF-B47E-F0488DED8E62}"/>
    <dgm:cxn modelId="{EA7D5F2C-9E34-438A-A8E3-5EFCE6DDC0BD}" type="presOf" srcId="{3162B078-877B-44E9-B9BC-369C201765AB}" destId="{DD03BC3F-A80D-4C9D-A0C1-61B39350388A}" srcOrd="0" destOrd="0" presId="urn:microsoft.com/office/officeart/2005/8/layout/matrix1"/>
    <dgm:cxn modelId="{25EC5C01-565D-4FCA-83E9-DEFB7C93A3C2}" type="presOf" srcId="{6AC3A995-2B52-46B1-BC5A-A7EFF5E89D92}" destId="{E5E6C08E-43F5-4750-95B4-BBD38FDE4598}" srcOrd="1" destOrd="0" presId="urn:microsoft.com/office/officeart/2005/8/layout/matrix1"/>
    <dgm:cxn modelId="{0EA5A0ED-8874-4DD2-A523-018ACC4B230B}" type="presOf" srcId="{56313A0B-1B12-4FF0-85F6-27105E267F3E}" destId="{E8BE841C-3766-44DB-ABD2-2D38EB04F5BA}" srcOrd="1" destOrd="0" presId="urn:microsoft.com/office/officeart/2005/8/layout/matrix1"/>
    <dgm:cxn modelId="{4520BDC7-F40B-4F63-8A9D-E286A9CE7168}" type="presOf" srcId="{56313A0B-1B12-4FF0-85F6-27105E267F3E}" destId="{09ABA0ED-DF67-47B9-91E9-756CE656D2FF}" srcOrd="0" destOrd="0" presId="urn:microsoft.com/office/officeart/2005/8/layout/matrix1"/>
    <dgm:cxn modelId="{43413EB7-2B20-4E0A-856D-488612657578}" type="presParOf" srcId="{5CB15D78-4AF0-4874-AA82-F5C7C5B55FAF}" destId="{C153A66D-E80A-46C7-8FAC-A418E5A905EC}" srcOrd="0" destOrd="0" presId="urn:microsoft.com/office/officeart/2005/8/layout/matrix1"/>
    <dgm:cxn modelId="{46010651-1DB5-4939-ACB0-F4965CCACB01}" type="presParOf" srcId="{C153A66D-E80A-46C7-8FAC-A418E5A905EC}" destId="{DD03BC3F-A80D-4C9D-A0C1-61B39350388A}" srcOrd="0" destOrd="0" presId="urn:microsoft.com/office/officeart/2005/8/layout/matrix1"/>
    <dgm:cxn modelId="{7C0B9846-BD75-4A12-B6B5-963894695037}" type="presParOf" srcId="{C153A66D-E80A-46C7-8FAC-A418E5A905EC}" destId="{339990C0-30B2-48A5-87E1-EF325D6FDF56}" srcOrd="1" destOrd="0" presId="urn:microsoft.com/office/officeart/2005/8/layout/matrix1"/>
    <dgm:cxn modelId="{34F39D7B-2820-475D-88B0-EDF4DA73565F}" type="presParOf" srcId="{C153A66D-E80A-46C7-8FAC-A418E5A905EC}" destId="{09ABA0ED-DF67-47B9-91E9-756CE656D2FF}" srcOrd="2" destOrd="0" presId="urn:microsoft.com/office/officeart/2005/8/layout/matrix1"/>
    <dgm:cxn modelId="{11FD80D4-8E74-4504-ABAD-35CC7168B2D7}" type="presParOf" srcId="{C153A66D-E80A-46C7-8FAC-A418E5A905EC}" destId="{E8BE841C-3766-44DB-ABD2-2D38EB04F5BA}" srcOrd="3" destOrd="0" presId="urn:microsoft.com/office/officeart/2005/8/layout/matrix1"/>
    <dgm:cxn modelId="{16C57B19-6314-4CE4-9949-D3DF0AE9F7CB}" type="presParOf" srcId="{C153A66D-E80A-46C7-8FAC-A418E5A905EC}" destId="{E0713E34-47A9-42B4-9BEA-F41954932CF8}" srcOrd="4" destOrd="0" presId="urn:microsoft.com/office/officeart/2005/8/layout/matrix1"/>
    <dgm:cxn modelId="{262DDC10-6265-4905-B569-E271BF6675DA}" type="presParOf" srcId="{C153A66D-E80A-46C7-8FAC-A418E5A905EC}" destId="{E5E6C08E-43F5-4750-95B4-BBD38FDE4598}" srcOrd="5" destOrd="0" presId="urn:microsoft.com/office/officeart/2005/8/layout/matrix1"/>
    <dgm:cxn modelId="{AFBE0553-1FB8-4A2D-B04B-5206E4C0E1A4}" type="presParOf" srcId="{C153A66D-E80A-46C7-8FAC-A418E5A905EC}" destId="{13382CCC-DD1B-4583-8A25-201B9D4F67BA}" srcOrd="6" destOrd="0" presId="urn:microsoft.com/office/officeart/2005/8/layout/matrix1"/>
    <dgm:cxn modelId="{F179D18D-6B1F-4B9C-8DE3-ECF7E4251577}" type="presParOf" srcId="{C153A66D-E80A-46C7-8FAC-A418E5A905EC}" destId="{55CC5A3A-F993-4399-8581-E89E08731A42}" srcOrd="7" destOrd="0" presId="urn:microsoft.com/office/officeart/2005/8/layout/matrix1"/>
    <dgm:cxn modelId="{E18D21A5-A69B-4642-B823-F89C668CFC53}" type="presParOf" srcId="{5CB15D78-4AF0-4874-AA82-F5C7C5B55FAF}" destId="{62376750-0AF1-42FE-895F-047E15BEBC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45EED-3048-410D-96D7-8A90FD3B9E41}" type="doc">
      <dgm:prSet loTypeId="urn:microsoft.com/office/officeart/2005/8/layout/cycle8" loCatId="cycle" qsTypeId="urn:microsoft.com/office/officeart/2005/8/quickstyle/3d1" qsCatId="3D" csTypeId="urn:microsoft.com/office/officeart/2005/8/colors/accent1_4" csCatId="accent1" phldr="1"/>
      <dgm:spPr/>
    </dgm:pt>
    <dgm:pt modelId="{6E4D5BC9-C115-48EB-8DA4-4591D0F5495C}">
      <dgm:prSet phldrT="[Text]"/>
      <dgm:spPr/>
      <dgm:t>
        <a:bodyPr/>
        <a:lstStyle/>
        <a:p>
          <a:r>
            <a:rPr lang="en-MY" dirty="0"/>
            <a:t>Skill</a:t>
          </a:r>
        </a:p>
      </dgm:t>
    </dgm:pt>
    <dgm:pt modelId="{845EA711-562F-450F-A411-0AEC80994195}" type="parTrans" cxnId="{5B09CD19-F630-4831-BB35-B137ED265DDF}">
      <dgm:prSet/>
      <dgm:spPr/>
      <dgm:t>
        <a:bodyPr/>
        <a:lstStyle/>
        <a:p>
          <a:endParaRPr lang="en-MY"/>
        </a:p>
      </dgm:t>
    </dgm:pt>
    <dgm:pt modelId="{30DB9935-6C0B-45D5-A84C-8B272153723D}" type="sibTrans" cxnId="{5B09CD19-F630-4831-BB35-B137ED265DDF}">
      <dgm:prSet/>
      <dgm:spPr/>
      <dgm:t>
        <a:bodyPr/>
        <a:lstStyle/>
        <a:p>
          <a:endParaRPr lang="en-MY"/>
        </a:p>
      </dgm:t>
    </dgm:pt>
    <dgm:pt modelId="{D2921493-4C76-47F9-8C8B-F2F3E094CCFC}">
      <dgm:prSet phldrT="[Text]"/>
      <dgm:spPr/>
      <dgm:t>
        <a:bodyPr/>
        <a:lstStyle/>
        <a:p>
          <a:r>
            <a:rPr lang="en-MY" dirty="0"/>
            <a:t>Knowledge</a:t>
          </a:r>
        </a:p>
      </dgm:t>
    </dgm:pt>
    <dgm:pt modelId="{4A748C5D-7025-410B-BCDC-4A4B2F3C8330}" type="parTrans" cxnId="{28E1079E-0409-4BE8-AA43-3E1EFB80E09A}">
      <dgm:prSet/>
      <dgm:spPr/>
      <dgm:t>
        <a:bodyPr/>
        <a:lstStyle/>
        <a:p>
          <a:endParaRPr lang="en-MY"/>
        </a:p>
      </dgm:t>
    </dgm:pt>
    <dgm:pt modelId="{49C16F98-9FE6-454F-B3C7-37F93825C2AE}" type="sibTrans" cxnId="{28E1079E-0409-4BE8-AA43-3E1EFB80E09A}">
      <dgm:prSet/>
      <dgm:spPr/>
      <dgm:t>
        <a:bodyPr/>
        <a:lstStyle/>
        <a:p>
          <a:endParaRPr lang="en-MY"/>
        </a:p>
      </dgm:t>
    </dgm:pt>
    <dgm:pt modelId="{8DA43BB5-39B9-486C-8D4F-6E08CF3DF87F}">
      <dgm:prSet phldrT="[Text]"/>
      <dgm:spPr/>
      <dgm:t>
        <a:bodyPr/>
        <a:lstStyle/>
        <a:p>
          <a:r>
            <a:rPr lang="en-MY" dirty="0"/>
            <a:t>Expertise</a:t>
          </a:r>
        </a:p>
      </dgm:t>
    </dgm:pt>
    <dgm:pt modelId="{2941BB72-1D37-4E9D-AAAB-7A692559887E}" type="parTrans" cxnId="{9A645328-F183-48E5-9138-A7030E59577C}">
      <dgm:prSet/>
      <dgm:spPr/>
      <dgm:t>
        <a:bodyPr/>
        <a:lstStyle/>
        <a:p>
          <a:endParaRPr lang="en-MY"/>
        </a:p>
      </dgm:t>
    </dgm:pt>
    <dgm:pt modelId="{25408DA6-6EEB-466F-9E93-BE49B8FB6D3C}" type="sibTrans" cxnId="{9A645328-F183-48E5-9138-A7030E59577C}">
      <dgm:prSet/>
      <dgm:spPr/>
      <dgm:t>
        <a:bodyPr/>
        <a:lstStyle/>
        <a:p>
          <a:endParaRPr lang="en-MY"/>
        </a:p>
      </dgm:t>
    </dgm:pt>
    <dgm:pt modelId="{0AC6BD0C-5F60-457B-9A23-40E012201C16}">
      <dgm:prSet phldrT="[Text]"/>
      <dgm:spPr/>
      <dgm:t>
        <a:bodyPr/>
        <a:lstStyle/>
        <a:p>
          <a:r>
            <a:rPr lang="en-MY" dirty="0"/>
            <a:t>Attitude</a:t>
          </a:r>
        </a:p>
      </dgm:t>
    </dgm:pt>
    <dgm:pt modelId="{F1517E3B-06FD-4648-8D6A-6C20A084D76A}" type="parTrans" cxnId="{9A89C74E-2A13-4080-BB4C-BC19346DE9BD}">
      <dgm:prSet/>
      <dgm:spPr/>
      <dgm:t>
        <a:bodyPr/>
        <a:lstStyle/>
        <a:p>
          <a:endParaRPr lang="en-MY"/>
        </a:p>
      </dgm:t>
    </dgm:pt>
    <dgm:pt modelId="{00A48217-95F0-49C5-9529-24F5DA052871}" type="sibTrans" cxnId="{9A89C74E-2A13-4080-BB4C-BC19346DE9BD}">
      <dgm:prSet/>
      <dgm:spPr/>
      <dgm:t>
        <a:bodyPr/>
        <a:lstStyle/>
        <a:p>
          <a:endParaRPr lang="en-MY"/>
        </a:p>
      </dgm:t>
    </dgm:pt>
    <dgm:pt modelId="{0C306A06-9C15-4902-B625-FE179155A62B}" type="pres">
      <dgm:prSet presAssocID="{DA645EED-3048-410D-96D7-8A90FD3B9E41}" presName="compositeShape" presStyleCnt="0">
        <dgm:presLayoutVars>
          <dgm:chMax val="7"/>
          <dgm:dir/>
          <dgm:resizeHandles val="exact"/>
        </dgm:presLayoutVars>
      </dgm:prSet>
      <dgm:spPr/>
    </dgm:pt>
    <dgm:pt modelId="{6D999157-1001-49AC-9390-226C79E116E4}" type="pres">
      <dgm:prSet presAssocID="{DA645EED-3048-410D-96D7-8A90FD3B9E41}" presName="wedge1" presStyleLbl="node1" presStyleIdx="0" presStyleCnt="4"/>
      <dgm:spPr/>
      <dgm:t>
        <a:bodyPr/>
        <a:lstStyle/>
        <a:p>
          <a:endParaRPr lang="en-US"/>
        </a:p>
      </dgm:t>
    </dgm:pt>
    <dgm:pt modelId="{D718ACA8-F221-497C-9257-3DC8ED54FAAB}" type="pres">
      <dgm:prSet presAssocID="{DA645EED-3048-410D-96D7-8A90FD3B9E41}" presName="dummy1a" presStyleCnt="0"/>
      <dgm:spPr/>
    </dgm:pt>
    <dgm:pt modelId="{70005C44-25D7-49E4-9A83-9046535BB297}" type="pres">
      <dgm:prSet presAssocID="{DA645EED-3048-410D-96D7-8A90FD3B9E41}" presName="dummy1b" presStyleCnt="0"/>
      <dgm:spPr/>
    </dgm:pt>
    <dgm:pt modelId="{53AD8A24-01A6-4042-B2F7-8A9E07EA62BD}" type="pres">
      <dgm:prSet presAssocID="{DA645EED-3048-410D-96D7-8A90FD3B9E4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DA768-361B-4C82-9263-DDB0B454FC18}" type="pres">
      <dgm:prSet presAssocID="{DA645EED-3048-410D-96D7-8A90FD3B9E41}" presName="wedge2" presStyleLbl="node1" presStyleIdx="1" presStyleCnt="4"/>
      <dgm:spPr/>
      <dgm:t>
        <a:bodyPr/>
        <a:lstStyle/>
        <a:p>
          <a:endParaRPr lang="en-US"/>
        </a:p>
      </dgm:t>
    </dgm:pt>
    <dgm:pt modelId="{1F674587-9F49-490E-B72F-210289A6DE78}" type="pres">
      <dgm:prSet presAssocID="{DA645EED-3048-410D-96D7-8A90FD3B9E41}" presName="dummy2a" presStyleCnt="0"/>
      <dgm:spPr/>
    </dgm:pt>
    <dgm:pt modelId="{4EE56F3B-8C2C-4914-8C09-FE67BF299686}" type="pres">
      <dgm:prSet presAssocID="{DA645EED-3048-410D-96D7-8A90FD3B9E41}" presName="dummy2b" presStyleCnt="0"/>
      <dgm:spPr/>
    </dgm:pt>
    <dgm:pt modelId="{D3B7CB12-5435-4F9C-A3B3-3C3DFE59A985}" type="pres">
      <dgm:prSet presAssocID="{DA645EED-3048-410D-96D7-8A90FD3B9E4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66B86-F7D7-45BB-A943-F1F46591264D}" type="pres">
      <dgm:prSet presAssocID="{DA645EED-3048-410D-96D7-8A90FD3B9E41}" presName="wedge3" presStyleLbl="node1" presStyleIdx="2" presStyleCnt="4"/>
      <dgm:spPr/>
      <dgm:t>
        <a:bodyPr/>
        <a:lstStyle/>
        <a:p>
          <a:endParaRPr lang="en-US"/>
        </a:p>
      </dgm:t>
    </dgm:pt>
    <dgm:pt modelId="{799935CC-EDBC-4CC5-87BB-24C9B0E37C17}" type="pres">
      <dgm:prSet presAssocID="{DA645EED-3048-410D-96D7-8A90FD3B9E41}" presName="dummy3a" presStyleCnt="0"/>
      <dgm:spPr/>
    </dgm:pt>
    <dgm:pt modelId="{641F832C-F74B-43C8-8E56-6AAB9FD576F0}" type="pres">
      <dgm:prSet presAssocID="{DA645EED-3048-410D-96D7-8A90FD3B9E41}" presName="dummy3b" presStyleCnt="0"/>
      <dgm:spPr/>
    </dgm:pt>
    <dgm:pt modelId="{393CA426-ED6A-4C3A-B236-3CE097A72760}" type="pres">
      <dgm:prSet presAssocID="{DA645EED-3048-410D-96D7-8A90FD3B9E4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BC11C-D98E-4195-9C11-D7C1FB390F7A}" type="pres">
      <dgm:prSet presAssocID="{DA645EED-3048-410D-96D7-8A90FD3B9E41}" presName="wedge4" presStyleLbl="node1" presStyleIdx="3" presStyleCnt="4"/>
      <dgm:spPr/>
      <dgm:t>
        <a:bodyPr/>
        <a:lstStyle/>
        <a:p>
          <a:endParaRPr lang="en-US"/>
        </a:p>
      </dgm:t>
    </dgm:pt>
    <dgm:pt modelId="{4EEEB844-8D89-4910-B984-43CD32D4014F}" type="pres">
      <dgm:prSet presAssocID="{DA645EED-3048-410D-96D7-8A90FD3B9E41}" presName="dummy4a" presStyleCnt="0"/>
      <dgm:spPr/>
    </dgm:pt>
    <dgm:pt modelId="{3CE5110F-96F0-4666-AF21-A2C0820EA423}" type="pres">
      <dgm:prSet presAssocID="{DA645EED-3048-410D-96D7-8A90FD3B9E41}" presName="dummy4b" presStyleCnt="0"/>
      <dgm:spPr/>
    </dgm:pt>
    <dgm:pt modelId="{D0E747F9-D6A9-4949-BA9A-075197C8854E}" type="pres">
      <dgm:prSet presAssocID="{DA645EED-3048-410D-96D7-8A90FD3B9E4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B51C1-2914-4E0A-9993-69865647DDEB}" type="pres">
      <dgm:prSet presAssocID="{30DB9935-6C0B-45D5-A84C-8B272153723D}" presName="arrowWedge1" presStyleLbl="fgSibTrans2D1" presStyleIdx="0" presStyleCnt="4"/>
      <dgm:spPr/>
    </dgm:pt>
    <dgm:pt modelId="{5A952970-EAD6-4CEF-B220-2EB862416258}" type="pres">
      <dgm:prSet presAssocID="{49C16F98-9FE6-454F-B3C7-37F93825C2AE}" presName="arrowWedge2" presStyleLbl="fgSibTrans2D1" presStyleIdx="1" presStyleCnt="4"/>
      <dgm:spPr/>
    </dgm:pt>
    <dgm:pt modelId="{708846D3-16DF-44AC-99ED-27C6C104A4F2}" type="pres">
      <dgm:prSet presAssocID="{25408DA6-6EEB-466F-9E93-BE49B8FB6D3C}" presName="arrowWedge3" presStyleLbl="fgSibTrans2D1" presStyleIdx="2" presStyleCnt="4"/>
      <dgm:spPr/>
    </dgm:pt>
    <dgm:pt modelId="{F8ED1DCD-4C18-4D14-AF25-CCB2FAB92862}" type="pres">
      <dgm:prSet presAssocID="{00A48217-95F0-49C5-9529-24F5DA052871}" presName="arrowWedge4" presStyleLbl="fgSibTrans2D1" presStyleIdx="3" presStyleCnt="4"/>
      <dgm:spPr/>
    </dgm:pt>
  </dgm:ptLst>
  <dgm:cxnLst>
    <dgm:cxn modelId="{5B3F048D-595F-4A6F-B31C-397BFA25F94F}" type="presOf" srcId="{D2921493-4C76-47F9-8C8B-F2F3E094CCFC}" destId="{D3B7CB12-5435-4F9C-A3B3-3C3DFE59A985}" srcOrd="1" destOrd="0" presId="urn:microsoft.com/office/officeart/2005/8/layout/cycle8"/>
    <dgm:cxn modelId="{FB2C8557-F73D-4D73-8048-B8C7025EFF62}" type="presOf" srcId="{8DA43BB5-39B9-486C-8D4F-6E08CF3DF87F}" destId="{393CA426-ED6A-4C3A-B236-3CE097A72760}" srcOrd="1" destOrd="0" presId="urn:microsoft.com/office/officeart/2005/8/layout/cycle8"/>
    <dgm:cxn modelId="{460AD260-D2F6-41E2-A5C9-DD1310FCE0EB}" type="presOf" srcId="{0AC6BD0C-5F60-457B-9A23-40E012201C16}" destId="{672BC11C-D98E-4195-9C11-D7C1FB390F7A}" srcOrd="0" destOrd="0" presId="urn:microsoft.com/office/officeart/2005/8/layout/cycle8"/>
    <dgm:cxn modelId="{B6C2B7F6-BD1A-4611-872A-287FFB2CC37E}" type="presOf" srcId="{8DA43BB5-39B9-486C-8D4F-6E08CF3DF87F}" destId="{12566B86-F7D7-45BB-A943-F1F46591264D}" srcOrd="0" destOrd="0" presId="urn:microsoft.com/office/officeart/2005/8/layout/cycle8"/>
    <dgm:cxn modelId="{6239948D-3676-43EB-8840-89A09EDD7E72}" type="presOf" srcId="{6E4D5BC9-C115-48EB-8DA4-4591D0F5495C}" destId="{53AD8A24-01A6-4042-B2F7-8A9E07EA62BD}" srcOrd="1" destOrd="0" presId="urn:microsoft.com/office/officeart/2005/8/layout/cycle8"/>
    <dgm:cxn modelId="{E14EE7FD-5CF5-4C88-9E4D-C56811399C25}" type="presOf" srcId="{6E4D5BC9-C115-48EB-8DA4-4591D0F5495C}" destId="{6D999157-1001-49AC-9390-226C79E116E4}" srcOrd="0" destOrd="0" presId="urn:microsoft.com/office/officeart/2005/8/layout/cycle8"/>
    <dgm:cxn modelId="{9A89C74E-2A13-4080-BB4C-BC19346DE9BD}" srcId="{DA645EED-3048-410D-96D7-8A90FD3B9E41}" destId="{0AC6BD0C-5F60-457B-9A23-40E012201C16}" srcOrd="3" destOrd="0" parTransId="{F1517E3B-06FD-4648-8D6A-6C20A084D76A}" sibTransId="{00A48217-95F0-49C5-9529-24F5DA052871}"/>
    <dgm:cxn modelId="{9A645328-F183-48E5-9138-A7030E59577C}" srcId="{DA645EED-3048-410D-96D7-8A90FD3B9E41}" destId="{8DA43BB5-39B9-486C-8D4F-6E08CF3DF87F}" srcOrd="2" destOrd="0" parTransId="{2941BB72-1D37-4E9D-AAAB-7A692559887E}" sibTransId="{25408DA6-6EEB-466F-9E93-BE49B8FB6D3C}"/>
    <dgm:cxn modelId="{C44B7FDE-C201-472A-B6CC-DCC5FE30E391}" type="presOf" srcId="{0AC6BD0C-5F60-457B-9A23-40E012201C16}" destId="{D0E747F9-D6A9-4949-BA9A-075197C8854E}" srcOrd="1" destOrd="0" presId="urn:microsoft.com/office/officeart/2005/8/layout/cycle8"/>
    <dgm:cxn modelId="{28E1079E-0409-4BE8-AA43-3E1EFB80E09A}" srcId="{DA645EED-3048-410D-96D7-8A90FD3B9E41}" destId="{D2921493-4C76-47F9-8C8B-F2F3E094CCFC}" srcOrd="1" destOrd="0" parTransId="{4A748C5D-7025-410B-BCDC-4A4B2F3C8330}" sibTransId="{49C16F98-9FE6-454F-B3C7-37F93825C2AE}"/>
    <dgm:cxn modelId="{3A4A9141-8B96-4162-AD64-E1ED8779C600}" type="presOf" srcId="{D2921493-4C76-47F9-8C8B-F2F3E094CCFC}" destId="{152DA768-361B-4C82-9263-DDB0B454FC18}" srcOrd="0" destOrd="0" presId="urn:microsoft.com/office/officeart/2005/8/layout/cycle8"/>
    <dgm:cxn modelId="{5B09CD19-F630-4831-BB35-B137ED265DDF}" srcId="{DA645EED-3048-410D-96D7-8A90FD3B9E41}" destId="{6E4D5BC9-C115-48EB-8DA4-4591D0F5495C}" srcOrd="0" destOrd="0" parTransId="{845EA711-562F-450F-A411-0AEC80994195}" sibTransId="{30DB9935-6C0B-45D5-A84C-8B272153723D}"/>
    <dgm:cxn modelId="{204EB07B-9281-412A-B985-84E48120204C}" type="presOf" srcId="{DA645EED-3048-410D-96D7-8A90FD3B9E41}" destId="{0C306A06-9C15-4902-B625-FE179155A62B}" srcOrd="0" destOrd="0" presId="urn:microsoft.com/office/officeart/2005/8/layout/cycle8"/>
    <dgm:cxn modelId="{E3DA38EA-9A57-4924-8285-9822FD85051C}" type="presParOf" srcId="{0C306A06-9C15-4902-B625-FE179155A62B}" destId="{6D999157-1001-49AC-9390-226C79E116E4}" srcOrd="0" destOrd="0" presId="urn:microsoft.com/office/officeart/2005/8/layout/cycle8"/>
    <dgm:cxn modelId="{F5785988-8E76-4F20-894D-C01DD1F26C97}" type="presParOf" srcId="{0C306A06-9C15-4902-B625-FE179155A62B}" destId="{D718ACA8-F221-497C-9257-3DC8ED54FAAB}" srcOrd="1" destOrd="0" presId="urn:microsoft.com/office/officeart/2005/8/layout/cycle8"/>
    <dgm:cxn modelId="{A275425D-EDDB-4B0C-A07B-962373B10E80}" type="presParOf" srcId="{0C306A06-9C15-4902-B625-FE179155A62B}" destId="{70005C44-25D7-49E4-9A83-9046535BB297}" srcOrd="2" destOrd="0" presId="urn:microsoft.com/office/officeart/2005/8/layout/cycle8"/>
    <dgm:cxn modelId="{CB1DA80B-EAA2-46C2-99B1-8A5E1C566E66}" type="presParOf" srcId="{0C306A06-9C15-4902-B625-FE179155A62B}" destId="{53AD8A24-01A6-4042-B2F7-8A9E07EA62BD}" srcOrd="3" destOrd="0" presId="urn:microsoft.com/office/officeart/2005/8/layout/cycle8"/>
    <dgm:cxn modelId="{DCE887AC-5830-4BB3-A8C9-6779FD6A3D86}" type="presParOf" srcId="{0C306A06-9C15-4902-B625-FE179155A62B}" destId="{152DA768-361B-4C82-9263-DDB0B454FC18}" srcOrd="4" destOrd="0" presId="urn:microsoft.com/office/officeart/2005/8/layout/cycle8"/>
    <dgm:cxn modelId="{AB54C117-5474-4487-A154-1A98F1F402BA}" type="presParOf" srcId="{0C306A06-9C15-4902-B625-FE179155A62B}" destId="{1F674587-9F49-490E-B72F-210289A6DE78}" srcOrd="5" destOrd="0" presId="urn:microsoft.com/office/officeart/2005/8/layout/cycle8"/>
    <dgm:cxn modelId="{F77F9834-718A-4C6D-9C91-898ECCB18F43}" type="presParOf" srcId="{0C306A06-9C15-4902-B625-FE179155A62B}" destId="{4EE56F3B-8C2C-4914-8C09-FE67BF299686}" srcOrd="6" destOrd="0" presId="urn:microsoft.com/office/officeart/2005/8/layout/cycle8"/>
    <dgm:cxn modelId="{9D750264-834E-4635-A29A-386FBC81CCD5}" type="presParOf" srcId="{0C306A06-9C15-4902-B625-FE179155A62B}" destId="{D3B7CB12-5435-4F9C-A3B3-3C3DFE59A985}" srcOrd="7" destOrd="0" presId="urn:microsoft.com/office/officeart/2005/8/layout/cycle8"/>
    <dgm:cxn modelId="{3AC053F7-091D-42D5-A083-65099D95DACE}" type="presParOf" srcId="{0C306A06-9C15-4902-B625-FE179155A62B}" destId="{12566B86-F7D7-45BB-A943-F1F46591264D}" srcOrd="8" destOrd="0" presId="urn:microsoft.com/office/officeart/2005/8/layout/cycle8"/>
    <dgm:cxn modelId="{FFE09798-9558-486E-9806-C3EBFCF0021C}" type="presParOf" srcId="{0C306A06-9C15-4902-B625-FE179155A62B}" destId="{799935CC-EDBC-4CC5-87BB-24C9B0E37C17}" srcOrd="9" destOrd="0" presId="urn:microsoft.com/office/officeart/2005/8/layout/cycle8"/>
    <dgm:cxn modelId="{77E83C91-2255-4452-AC6D-C69E294E2A74}" type="presParOf" srcId="{0C306A06-9C15-4902-B625-FE179155A62B}" destId="{641F832C-F74B-43C8-8E56-6AAB9FD576F0}" srcOrd="10" destOrd="0" presId="urn:microsoft.com/office/officeart/2005/8/layout/cycle8"/>
    <dgm:cxn modelId="{00D963A7-7275-4223-9DDA-834B4F27559F}" type="presParOf" srcId="{0C306A06-9C15-4902-B625-FE179155A62B}" destId="{393CA426-ED6A-4C3A-B236-3CE097A72760}" srcOrd="11" destOrd="0" presId="urn:microsoft.com/office/officeart/2005/8/layout/cycle8"/>
    <dgm:cxn modelId="{F988A4D2-A1E0-439D-99E5-CA9D2F11D684}" type="presParOf" srcId="{0C306A06-9C15-4902-B625-FE179155A62B}" destId="{672BC11C-D98E-4195-9C11-D7C1FB390F7A}" srcOrd="12" destOrd="0" presId="urn:microsoft.com/office/officeart/2005/8/layout/cycle8"/>
    <dgm:cxn modelId="{4A35245B-C1A6-4A58-8693-39AEDC18A0C9}" type="presParOf" srcId="{0C306A06-9C15-4902-B625-FE179155A62B}" destId="{4EEEB844-8D89-4910-B984-43CD32D4014F}" srcOrd="13" destOrd="0" presId="urn:microsoft.com/office/officeart/2005/8/layout/cycle8"/>
    <dgm:cxn modelId="{F7C91CEE-DC12-4FFD-8BAE-2AFDEB546649}" type="presParOf" srcId="{0C306A06-9C15-4902-B625-FE179155A62B}" destId="{3CE5110F-96F0-4666-AF21-A2C0820EA423}" srcOrd="14" destOrd="0" presId="urn:microsoft.com/office/officeart/2005/8/layout/cycle8"/>
    <dgm:cxn modelId="{BF42BDC1-6FD8-411B-B91A-F69252A2F499}" type="presParOf" srcId="{0C306A06-9C15-4902-B625-FE179155A62B}" destId="{D0E747F9-D6A9-4949-BA9A-075197C8854E}" srcOrd="15" destOrd="0" presId="urn:microsoft.com/office/officeart/2005/8/layout/cycle8"/>
    <dgm:cxn modelId="{ABD3DBEE-E7BA-4AE4-B54E-EA213F73217B}" type="presParOf" srcId="{0C306A06-9C15-4902-B625-FE179155A62B}" destId="{457B51C1-2914-4E0A-9993-69865647DDEB}" srcOrd="16" destOrd="0" presId="urn:microsoft.com/office/officeart/2005/8/layout/cycle8"/>
    <dgm:cxn modelId="{4C88B7B0-478B-41A6-B739-D848D2EA791C}" type="presParOf" srcId="{0C306A06-9C15-4902-B625-FE179155A62B}" destId="{5A952970-EAD6-4CEF-B220-2EB862416258}" srcOrd="17" destOrd="0" presId="urn:microsoft.com/office/officeart/2005/8/layout/cycle8"/>
    <dgm:cxn modelId="{4D36436E-1085-4B31-AF83-DD474DC6B98F}" type="presParOf" srcId="{0C306A06-9C15-4902-B625-FE179155A62B}" destId="{708846D3-16DF-44AC-99ED-27C6C104A4F2}" srcOrd="18" destOrd="0" presId="urn:microsoft.com/office/officeart/2005/8/layout/cycle8"/>
    <dgm:cxn modelId="{C05044F7-7545-45DF-9F4D-51F686EF9D09}" type="presParOf" srcId="{0C306A06-9C15-4902-B625-FE179155A62B}" destId="{F8ED1DCD-4C18-4D14-AF25-CCB2FAB9286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2E6EA-3F8A-4E34-B51F-AFDC7009E3B5}" type="doc">
      <dgm:prSet loTypeId="urn:microsoft.com/office/officeart/2005/8/layout/gear1" loCatId="cycle" qsTypeId="urn:microsoft.com/office/officeart/2005/8/quickstyle/3d1" qsCatId="3D" csTypeId="urn:microsoft.com/office/officeart/2005/8/colors/accent1_3" csCatId="accent1" phldr="1"/>
      <dgm:spPr/>
    </dgm:pt>
    <dgm:pt modelId="{67343C6A-761E-4F4B-8231-2B0EE59A1FE0}">
      <dgm:prSet phldrT="[Text]" custT="1"/>
      <dgm:spPr/>
      <dgm:t>
        <a:bodyPr/>
        <a:lstStyle/>
        <a:p>
          <a:r>
            <a:rPr lang="en-M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HIGHER LEARNING INSTITUTION</a:t>
          </a:r>
        </a:p>
      </dgm:t>
    </dgm:pt>
    <dgm:pt modelId="{2496977C-07DA-4AC5-99EE-432364A73D67}" type="parTrans" cxnId="{491E6E93-FDFF-4301-B792-ED0DDCD4C423}">
      <dgm:prSet/>
      <dgm:spPr/>
      <dgm:t>
        <a:bodyPr/>
        <a:lstStyle/>
        <a:p>
          <a:endParaRPr lang="en-MY" sz="3600"/>
        </a:p>
      </dgm:t>
    </dgm:pt>
    <dgm:pt modelId="{684CA639-20D9-4FB3-8922-4E15496AA8EC}" type="sibTrans" cxnId="{491E6E93-FDFF-4301-B792-ED0DDCD4C423}">
      <dgm:prSet/>
      <dgm:spPr/>
      <dgm:t>
        <a:bodyPr/>
        <a:lstStyle/>
        <a:p>
          <a:endParaRPr lang="en-MY" sz="3600"/>
        </a:p>
      </dgm:t>
    </dgm:pt>
    <dgm:pt modelId="{B8A05014-397A-4A71-A89A-897DCBBE7CAE}">
      <dgm:prSet phldrT="[Text]" custT="1"/>
      <dgm:spPr/>
      <dgm:t>
        <a:bodyPr/>
        <a:lstStyle/>
        <a:p>
          <a:r>
            <a:rPr lang="en-M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 DEVELOPMENT INSTITUTION</a:t>
          </a:r>
        </a:p>
      </dgm:t>
    </dgm:pt>
    <dgm:pt modelId="{0C486097-6718-444C-B43F-F027FFEE2171}" type="parTrans" cxnId="{67511D75-B97C-4AC3-AD8A-4167A1D7A0DA}">
      <dgm:prSet/>
      <dgm:spPr/>
      <dgm:t>
        <a:bodyPr/>
        <a:lstStyle/>
        <a:p>
          <a:endParaRPr lang="en-MY" sz="3600"/>
        </a:p>
      </dgm:t>
    </dgm:pt>
    <dgm:pt modelId="{A2FD5371-D99B-43A5-B222-9B240B6BE964}" type="sibTrans" cxnId="{67511D75-B97C-4AC3-AD8A-4167A1D7A0DA}">
      <dgm:prSet/>
      <dgm:spPr/>
      <dgm:t>
        <a:bodyPr/>
        <a:lstStyle/>
        <a:p>
          <a:endParaRPr lang="en-MY" sz="3600"/>
        </a:p>
      </dgm:t>
    </dgm:pt>
    <dgm:pt modelId="{9ADE6780-4662-4FE8-86D3-2770B315A063}">
      <dgm:prSet phldrT="[Text]" custT="1"/>
      <dgm:spPr/>
      <dgm:t>
        <a:bodyPr/>
        <a:lstStyle/>
        <a:p>
          <a:r>
            <a:rPr lang="en-M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</a:p>
      </dgm:t>
    </dgm:pt>
    <dgm:pt modelId="{ADA6D453-43C1-4464-871F-C0B174AD1C8A}" type="parTrans" cxnId="{6100F1D7-666A-4726-8C21-5B7A896B449B}">
      <dgm:prSet/>
      <dgm:spPr/>
      <dgm:t>
        <a:bodyPr/>
        <a:lstStyle/>
        <a:p>
          <a:endParaRPr lang="en-MY" sz="3600"/>
        </a:p>
      </dgm:t>
    </dgm:pt>
    <dgm:pt modelId="{CF571D28-F0AF-412F-885A-5CEE833FF150}" type="sibTrans" cxnId="{6100F1D7-666A-4726-8C21-5B7A896B449B}">
      <dgm:prSet/>
      <dgm:spPr/>
      <dgm:t>
        <a:bodyPr/>
        <a:lstStyle/>
        <a:p>
          <a:endParaRPr lang="en-MY" sz="3600"/>
        </a:p>
      </dgm:t>
    </dgm:pt>
    <dgm:pt modelId="{CF24CFFB-C4FB-4083-94E5-477CF9954414}" type="pres">
      <dgm:prSet presAssocID="{2532E6EA-3F8A-4E34-B51F-AFDC7009E3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BDC2E90-7446-4603-B55B-344B9B38A718}" type="pres">
      <dgm:prSet presAssocID="{67343C6A-761E-4F4B-8231-2B0EE59A1FE0}" presName="gear1" presStyleLbl="node1" presStyleIdx="0" presStyleCnt="3" custScaleX="70467" custScaleY="73018" custLinFactNeighborX="4147" custLinFactNeighborY="-140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A0121-7D23-4252-80EC-8651F481091C}" type="pres">
      <dgm:prSet presAssocID="{67343C6A-761E-4F4B-8231-2B0EE59A1FE0}" presName="gear1srcNode" presStyleLbl="node1" presStyleIdx="0" presStyleCnt="3"/>
      <dgm:spPr/>
      <dgm:t>
        <a:bodyPr/>
        <a:lstStyle/>
        <a:p>
          <a:endParaRPr lang="en-US"/>
        </a:p>
      </dgm:t>
    </dgm:pt>
    <dgm:pt modelId="{273A1661-5830-40C5-8299-5836200B7476}" type="pres">
      <dgm:prSet presAssocID="{67343C6A-761E-4F4B-8231-2B0EE59A1FE0}" presName="gear1dstNode" presStyleLbl="node1" presStyleIdx="0" presStyleCnt="3"/>
      <dgm:spPr/>
      <dgm:t>
        <a:bodyPr/>
        <a:lstStyle/>
        <a:p>
          <a:endParaRPr lang="en-US"/>
        </a:p>
      </dgm:t>
    </dgm:pt>
    <dgm:pt modelId="{D81C6A36-55E3-42FA-AAA8-70FEED1E8BAC}" type="pres">
      <dgm:prSet presAssocID="{B8A05014-397A-4A71-A89A-897DCBBE7CA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3AEAB-3DCF-4FFB-9F86-200C11040D63}" type="pres">
      <dgm:prSet presAssocID="{B8A05014-397A-4A71-A89A-897DCBBE7CAE}" presName="gear2srcNode" presStyleLbl="node1" presStyleIdx="1" presStyleCnt="3"/>
      <dgm:spPr/>
      <dgm:t>
        <a:bodyPr/>
        <a:lstStyle/>
        <a:p>
          <a:endParaRPr lang="en-US"/>
        </a:p>
      </dgm:t>
    </dgm:pt>
    <dgm:pt modelId="{F823EEAA-BC06-46EE-8312-8C7A88C2EB1C}" type="pres">
      <dgm:prSet presAssocID="{B8A05014-397A-4A71-A89A-897DCBBE7CAE}" presName="gear2dstNode" presStyleLbl="node1" presStyleIdx="1" presStyleCnt="3"/>
      <dgm:spPr/>
      <dgm:t>
        <a:bodyPr/>
        <a:lstStyle/>
        <a:p>
          <a:endParaRPr lang="en-US"/>
        </a:p>
      </dgm:t>
    </dgm:pt>
    <dgm:pt modelId="{58ED5AAE-547B-4AD8-8603-353A3CB2F067}" type="pres">
      <dgm:prSet presAssocID="{9ADE6780-4662-4FE8-86D3-2770B315A063}" presName="gear3" presStyleLbl="node1" presStyleIdx="2" presStyleCnt="3"/>
      <dgm:spPr/>
      <dgm:t>
        <a:bodyPr/>
        <a:lstStyle/>
        <a:p>
          <a:endParaRPr lang="en-US"/>
        </a:p>
      </dgm:t>
    </dgm:pt>
    <dgm:pt modelId="{57A4DBAA-FB7C-426A-A5A2-82D567B62B8D}" type="pres">
      <dgm:prSet presAssocID="{9ADE6780-4662-4FE8-86D3-2770B315A06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62B1A-D9C4-42BB-9205-1CDE5110F280}" type="pres">
      <dgm:prSet presAssocID="{9ADE6780-4662-4FE8-86D3-2770B315A063}" presName="gear3srcNode" presStyleLbl="node1" presStyleIdx="2" presStyleCnt="3"/>
      <dgm:spPr/>
      <dgm:t>
        <a:bodyPr/>
        <a:lstStyle/>
        <a:p>
          <a:endParaRPr lang="en-US"/>
        </a:p>
      </dgm:t>
    </dgm:pt>
    <dgm:pt modelId="{2A8A9542-812B-4641-BCF1-219EA62A5C91}" type="pres">
      <dgm:prSet presAssocID="{9ADE6780-4662-4FE8-86D3-2770B315A063}" presName="gear3dstNode" presStyleLbl="node1" presStyleIdx="2" presStyleCnt="3"/>
      <dgm:spPr/>
      <dgm:t>
        <a:bodyPr/>
        <a:lstStyle/>
        <a:p>
          <a:endParaRPr lang="en-US"/>
        </a:p>
      </dgm:t>
    </dgm:pt>
    <dgm:pt modelId="{3AC04187-60CC-467F-A0CA-7182E21885CA}" type="pres">
      <dgm:prSet presAssocID="{684CA639-20D9-4FB3-8922-4E15496AA8EC}" presName="connector1" presStyleLbl="sibTrans2D1" presStyleIdx="0" presStyleCnt="3" custScaleX="72453" custScaleY="80231" custLinFactNeighborX="1409" custLinFactNeighborY="-8899"/>
      <dgm:spPr/>
      <dgm:t>
        <a:bodyPr/>
        <a:lstStyle/>
        <a:p>
          <a:endParaRPr lang="en-US"/>
        </a:p>
      </dgm:t>
    </dgm:pt>
    <dgm:pt modelId="{9F888096-C172-442D-81AD-5087D2DA763F}" type="pres">
      <dgm:prSet presAssocID="{A2FD5371-D99B-43A5-B222-9B240B6BE96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F02FAEB-A148-46D4-9292-B925E0E08102}" type="pres">
      <dgm:prSet presAssocID="{CF571D28-F0AF-412F-885A-5CEE833FF15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066C8C6-76C5-4B03-8797-30A6A923A9E0}" type="presOf" srcId="{CF571D28-F0AF-412F-885A-5CEE833FF150}" destId="{EF02FAEB-A148-46D4-9292-B925E0E08102}" srcOrd="0" destOrd="0" presId="urn:microsoft.com/office/officeart/2005/8/layout/gear1"/>
    <dgm:cxn modelId="{B9188E26-32C0-4F01-8A0B-714658BC5483}" type="presOf" srcId="{2532E6EA-3F8A-4E34-B51F-AFDC7009E3B5}" destId="{CF24CFFB-C4FB-4083-94E5-477CF9954414}" srcOrd="0" destOrd="0" presId="urn:microsoft.com/office/officeart/2005/8/layout/gear1"/>
    <dgm:cxn modelId="{2916D7FA-5B00-44E7-A34D-AAD99AC694B6}" type="presOf" srcId="{684CA639-20D9-4FB3-8922-4E15496AA8EC}" destId="{3AC04187-60CC-467F-A0CA-7182E21885CA}" srcOrd="0" destOrd="0" presId="urn:microsoft.com/office/officeart/2005/8/layout/gear1"/>
    <dgm:cxn modelId="{6867E41B-C020-44A2-B594-F41442BF7BC7}" type="presOf" srcId="{A2FD5371-D99B-43A5-B222-9B240B6BE964}" destId="{9F888096-C172-442D-81AD-5087D2DA763F}" srcOrd="0" destOrd="0" presId="urn:microsoft.com/office/officeart/2005/8/layout/gear1"/>
    <dgm:cxn modelId="{C2774F00-D609-4E15-AEB2-A29A448F4D50}" type="presOf" srcId="{9ADE6780-4662-4FE8-86D3-2770B315A063}" destId="{57A4DBAA-FB7C-426A-A5A2-82D567B62B8D}" srcOrd="1" destOrd="0" presId="urn:microsoft.com/office/officeart/2005/8/layout/gear1"/>
    <dgm:cxn modelId="{824C5C50-166B-4918-A799-98D972BF1100}" type="presOf" srcId="{9ADE6780-4662-4FE8-86D3-2770B315A063}" destId="{2A8A9542-812B-4641-BCF1-219EA62A5C91}" srcOrd="3" destOrd="0" presId="urn:microsoft.com/office/officeart/2005/8/layout/gear1"/>
    <dgm:cxn modelId="{491E6E93-FDFF-4301-B792-ED0DDCD4C423}" srcId="{2532E6EA-3F8A-4E34-B51F-AFDC7009E3B5}" destId="{67343C6A-761E-4F4B-8231-2B0EE59A1FE0}" srcOrd="0" destOrd="0" parTransId="{2496977C-07DA-4AC5-99EE-432364A73D67}" sibTransId="{684CA639-20D9-4FB3-8922-4E15496AA8EC}"/>
    <dgm:cxn modelId="{2D43E5E7-3267-4FA8-86C9-D237B494E359}" type="presOf" srcId="{67343C6A-761E-4F4B-8231-2B0EE59A1FE0}" destId="{493A0121-7D23-4252-80EC-8651F481091C}" srcOrd="1" destOrd="0" presId="urn:microsoft.com/office/officeart/2005/8/layout/gear1"/>
    <dgm:cxn modelId="{827A413F-2E78-4650-B028-BDD93EAD0CCF}" type="presOf" srcId="{9ADE6780-4662-4FE8-86D3-2770B315A063}" destId="{17662B1A-D9C4-42BB-9205-1CDE5110F280}" srcOrd="2" destOrd="0" presId="urn:microsoft.com/office/officeart/2005/8/layout/gear1"/>
    <dgm:cxn modelId="{30E2E45C-F404-4F9D-B885-1714C919C0DF}" type="presOf" srcId="{67343C6A-761E-4F4B-8231-2B0EE59A1FE0}" destId="{273A1661-5830-40C5-8299-5836200B7476}" srcOrd="2" destOrd="0" presId="urn:microsoft.com/office/officeart/2005/8/layout/gear1"/>
    <dgm:cxn modelId="{B85C14E3-D6E1-4FC3-8283-EEFD287D2A9D}" type="presOf" srcId="{67343C6A-761E-4F4B-8231-2B0EE59A1FE0}" destId="{BBDC2E90-7446-4603-B55B-344B9B38A718}" srcOrd="0" destOrd="0" presId="urn:microsoft.com/office/officeart/2005/8/layout/gear1"/>
    <dgm:cxn modelId="{B0CBE912-F588-48FF-8ADB-5FD7DDAF6214}" type="presOf" srcId="{B8A05014-397A-4A71-A89A-897DCBBE7CAE}" destId="{9173AEAB-3DCF-4FFB-9F86-200C11040D63}" srcOrd="1" destOrd="0" presId="urn:microsoft.com/office/officeart/2005/8/layout/gear1"/>
    <dgm:cxn modelId="{6100F1D7-666A-4726-8C21-5B7A896B449B}" srcId="{2532E6EA-3F8A-4E34-B51F-AFDC7009E3B5}" destId="{9ADE6780-4662-4FE8-86D3-2770B315A063}" srcOrd="2" destOrd="0" parTransId="{ADA6D453-43C1-4464-871F-C0B174AD1C8A}" sibTransId="{CF571D28-F0AF-412F-885A-5CEE833FF150}"/>
    <dgm:cxn modelId="{702A3A66-51B1-4ACD-8509-2B438EB01BB6}" type="presOf" srcId="{B8A05014-397A-4A71-A89A-897DCBBE7CAE}" destId="{F823EEAA-BC06-46EE-8312-8C7A88C2EB1C}" srcOrd="2" destOrd="0" presId="urn:microsoft.com/office/officeart/2005/8/layout/gear1"/>
    <dgm:cxn modelId="{67511D75-B97C-4AC3-AD8A-4167A1D7A0DA}" srcId="{2532E6EA-3F8A-4E34-B51F-AFDC7009E3B5}" destId="{B8A05014-397A-4A71-A89A-897DCBBE7CAE}" srcOrd="1" destOrd="0" parTransId="{0C486097-6718-444C-B43F-F027FFEE2171}" sibTransId="{A2FD5371-D99B-43A5-B222-9B240B6BE964}"/>
    <dgm:cxn modelId="{FE5A6413-A998-467D-A15B-E28E8AE1152C}" type="presOf" srcId="{B8A05014-397A-4A71-A89A-897DCBBE7CAE}" destId="{D81C6A36-55E3-42FA-AAA8-70FEED1E8BAC}" srcOrd="0" destOrd="0" presId="urn:microsoft.com/office/officeart/2005/8/layout/gear1"/>
    <dgm:cxn modelId="{05BFE475-D326-4F13-B47E-E0611E33AD19}" type="presOf" srcId="{9ADE6780-4662-4FE8-86D3-2770B315A063}" destId="{58ED5AAE-547B-4AD8-8603-353A3CB2F067}" srcOrd="0" destOrd="0" presId="urn:microsoft.com/office/officeart/2005/8/layout/gear1"/>
    <dgm:cxn modelId="{4F7BD538-5F8D-40CF-A875-5C0174643A50}" type="presParOf" srcId="{CF24CFFB-C4FB-4083-94E5-477CF9954414}" destId="{BBDC2E90-7446-4603-B55B-344B9B38A718}" srcOrd="0" destOrd="0" presId="urn:microsoft.com/office/officeart/2005/8/layout/gear1"/>
    <dgm:cxn modelId="{1F9E3DC8-4D9E-416B-B153-D892581BA873}" type="presParOf" srcId="{CF24CFFB-C4FB-4083-94E5-477CF9954414}" destId="{493A0121-7D23-4252-80EC-8651F481091C}" srcOrd="1" destOrd="0" presId="urn:microsoft.com/office/officeart/2005/8/layout/gear1"/>
    <dgm:cxn modelId="{F60B57F3-ECCC-4318-B3BF-F496F68D94E1}" type="presParOf" srcId="{CF24CFFB-C4FB-4083-94E5-477CF9954414}" destId="{273A1661-5830-40C5-8299-5836200B7476}" srcOrd="2" destOrd="0" presId="urn:microsoft.com/office/officeart/2005/8/layout/gear1"/>
    <dgm:cxn modelId="{DB378A1F-48D4-42C8-9C89-505A2B818743}" type="presParOf" srcId="{CF24CFFB-C4FB-4083-94E5-477CF9954414}" destId="{D81C6A36-55E3-42FA-AAA8-70FEED1E8BAC}" srcOrd="3" destOrd="0" presId="urn:microsoft.com/office/officeart/2005/8/layout/gear1"/>
    <dgm:cxn modelId="{442D1BD7-7333-4391-A85D-7EEA00229A08}" type="presParOf" srcId="{CF24CFFB-C4FB-4083-94E5-477CF9954414}" destId="{9173AEAB-3DCF-4FFB-9F86-200C11040D63}" srcOrd="4" destOrd="0" presId="urn:microsoft.com/office/officeart/2005/8/layout/gear1"/>
    <dgm:cxn modelId="{7A713835-CE40-420E-80DC-DCC2A9BF496E}" type="presParOf" srcId="{CF24CFFB-C4FB-4083-94E5-477CF9954414}" destId="{F823EEAA-BC06-46EE-8312-8C7A88C2EB1C}" srcOrd="5" destOrd="0" presId="urn:microsoft.com/office/officeart/2005/8/layout/gear1"/>
    <dgm:cxn modelId="{AFB3FBFC-834F-4A02-BCB2-4FDC2E1EC7A3}" type="presParOf" srcId="{CF24CFFB-C4FB-4083-94E5-477CF9954414}" destId="{58ED5AAE-547B-4AD8-8603-353A3CB2F067}" srcOrd="6" destOrd="0" presId="urn:microsoft.com/office/officeart/2005/8/layout/gear1"/>
    <dgm:cxn modelId="{F486E98C-2B7D-4B7F-9733-E8835E33564B}" type="presParOf" srcId="{CF24CFFB-C4FB-4083-94E5-477CF9954414}" destId="{57A4DBAA-FB7C-426A-A5A2-82D567B62B8D}" srcOrd="7" destOrd="0" presId="urn:microsoft.com/office/officeart/2005/8/layout/gear1"/>
    <dgm:cxn modelId="{2032AA21-948B-49AF-B96B-1E23D1BB3C4A}" type="presParOf" srcId="{CF24CFFB-C4FB-4083-94E5-477CF9954414}" destId="{17662B1A-D9C4-42BB-9205-1CDE5110F280}" srcOrd="8" destOrd="0" presId="urn:microsoft.com/office/officeart/2005/8/layout/gear1"/>
    <dgm:cxn modelId="{76C822E5-D004-4F28-B09D-2FB73D5BF97D}" type="presParOf" srcId="{CF24CFFB-C4FB-4083-94E5-477CF9954414}" destId="{2A8A9542-812B-4641-BCF1-219EA62A5C91}" srcOrd="9" destOrd="0" presId="urn:microsoft.com/office/officeart/2005/8/layout/gear1"/>
    <dgm:cxn modelId="{491A5FCD-113B-4376-90A5-6A00B0817458}" type="presParOf" srcId="{CF24CFFB-C4FB-4083-94E5-477CF9954414}" destId="{3AC04187-60CC-467F-A0CA-7182E21885CA}" srcOrd="10" destOrd="0" presId="urn:microsoft.com/office/officeart/2005/8/layout/gear1"/>
    <dgm:cxn modelId="{C3C7B371-09C4-4DD2-8412-552B3AA41B9C}" type="presParOf" srcId="{CF24CFFB-C4FB-4083-94E5-477CF9954414}" destId="{9F888096-C172-442D-81AD-5087D2DA763F}" srcOrd="11" destOrd="0" presId="urn:microsoft.com/office/officeart/2005/8/layout/gear1"/>
    <dgm:cxn modelId="{31F35966-0624-480F-B310-87126032762E}" type="presParOf" srcId="{CF24CFFB-C4FB-4083-94E5-477CF9954414}" destId="{EF02FAEB-A148-46D4-9292-B925E0E0810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9157-1001-49AC-9390-226C79E116E4}">
      <dsp:nvSpPr>
        <dsp:cNvPr id="0" name=""/>
        <dsp:cNvSpPr/>
      </dsp:nvSpPr>
      <dsp:spPr>
        <a:xfrm>
          <a:off x="749196" y="63941"/>
          <a:ext cx="1044474" cy="104447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/>
            <a:t>Skill</a:t>
          </a:r>
        </a:p>
      </dsp:txBody>
      <dsp:txXfrm>
        <a:off x="1303638" y="280421"/>
        <a:ext cx="385460" cy="285987"/>
      </dsp:txXfrm>
    </dsp:sp>
    <dsp:sp modelId="{152DA768-361B-4C82-9263-DDB0B454FC18}">
      <dsp:nvSpPr>
        <dsp:cNvPr id="0" name=""/>
        <dsp:cNvSpPr/>
      </dsp:nvSpPr>
      <dsp:spPr>
        <a:xfrm>
          <a:off x="749196" y="99006"/>
          <a:ext cx="1044474" cy="104447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/>
            <a:t>Knowledge</a:t>
          </a:r>
        </a:p>
      </dsp:txBody>
      <dsp:txXfrm>
        <a:off x="1303638" y="641013"/>
        <a:ext cx="385460" cy="285987"/>
      </dsp:txXfrm>
    </dsp:sp>
    <dsp:sp modelId="{12566B86-F7D7-45BB-A943-F1F46591264D}">
      <dsp:nvSpPr>
        <dsp:cNvPr id="0" name=""/>
        <dsp:cNvSpPr/>
      </dsp:nvSpPr>
      <dsp:spPr>
        <a:xfrm>
          <a:off x="714132" y="99006"/>
          <a:ext cx="1044474" cy="104447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/>
            <a:t>Expertise</a:t>
          </a:r>
        </a:p>
      </dsp:txBody>
      <dsp:txXfrm>
        <a:off x="818703" y="641013"/>
        <a:ext cx="385460" cy="285987"/>
      </dsp:txXfrm>
    </dsp:sp>
    <dsp:sp modelId="{672BC11C-D98E-4195-9C11-D7C1FB390F7A}">
      <dsp:nvSpPr>
        <dsp:cNvPr id="0" name=""/>
        <dsp:cNvSpPr/>
      </dsp:nvSpPr>
      <dsp:spPr>
        <a:xfrm>
          <a:off x="714132" y="63941"/>
          <a:ext cx="1044474" cy="104447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/>
            <a:t>Attitude</a:t>
          </a:r>
        </a:p>
      </dsp:txBody>
      <dsp:txXfrm>
        <a:off x="818703" y="280421"/>
        <a:ext cx="385460" cy="285987"/>
      </dsp:txXfrm>
    </dsp:sp>
    <dsp:sp modelId="{457B51C1-2914-4E0A-9993-69865647DDEB}">
      <dsp:nvSpPr>
        <dsp:cNvPr id="0" name=""/>
        <dsp:cNvSpPr/>
      </dsp:nvSpPr>
      <dsp:spPr>
        <a:xfrm>
          <a:off x="684538" y="-716"/>
          <a:ext cx="1173790" cy="11737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952970-EAD6-4CEF-B220-2EB862416258}">
      <dsp:nvSpPr>
        <dsp:cNvPr id="0" name=""/>
        <dsp:cNvSpPr/>
      </dsp:nvSpPr>
      <dsp:spPr>
        <a:xfrm>
          <a:off x="684538" y="34348"/>
          <a:ext cx="1173790" cy="11737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8846D3-16DF-44AC-99ED-27C6C104A4F2}">
      <dsp:nvSpPr>
        <dsp:cNvPr id="0" name=""/>
        <dsp:cNvSpPr/>
      </dsp:nvSpPr>
      <dsp:spPr>
        <a:xfrm>
          <a:off x="649474" y="34348"/>
          <a:ext cx="1173790" cy="11737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D1DCD-4C18-4D14-AF25-CCB2FAB92862}">
      <dsp:nvSpPr>
        <dsp:cNvPr id="0" name=""/>
        <dsp:cNvSpPr/>
      </dsp:nvSpPr>
      <dsp:spPr>
        <a:xfrm>
          <a:off x="649474" y="-716"/>
          <a:ext cx="1173790" cy="11737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0330-231E-4C78-9D0D-D7E01AAFEEAE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00F67-D505-4144-9CB8-20EEF9FD3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1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BF9A4-7A48-4535-9EB3-0F73906526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3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BF9A4-7A48-4535-9EB3-0F73906526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3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BF9A4-7A48-4535-9EB3-0F73906526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BF9A4-7A48-4535-9EB3-0F73906526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536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6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820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316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71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125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414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241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4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00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336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0D49-7B86-44A4-878D-2A1C0D8F3FCB}" type="datetimeFigureOut">
              <a:rPr lang="en-MY" smtClean="0"/>
              <a:pPr/>
              <a:t>24/5/2017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F1F4-66BE-470F-9936-EA306B7F2B5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099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7.jpeg"/><Relationship Id="rId5" Type="http://schemas.openxmlformats.org/officeDocument/2006/relationships/diagramData" Target="../diagrams/data3.xml"/><Relationship Id="rId10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4.jpeg"/><Relationship Id="rId7" Type="http://schemas.openxmlformats.org/officeDocument/2006/relationships/image" Target="../media/image4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chart" Target="../charts/chart3.xml"/><Relationship Id="rId4" Type="http://schemas.openxmlformats.org/officeDocument/2006/relationships/image" Target="../media/image14.jpeg"/><Relationship Id="rId9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14.jpeg"/><Relationship Id="rId7" Type="http://schemas.openxmlformats.org/officeDocument/2006/relationships/image" Target="../media/image4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2.png"/><Relationship Id="rId4" Type="http://schemas.openxmlformats.org/officeDocument/2006/relationships/image" Target="../media/image15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14.jpeg"/><Relationship Id="rId21" Type="http://schemas.openxmlformats.org/officeDocument/2006/relationships/image" Target="../media/image17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13.jpe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15.jpeg"/><Relationship Id="rId9" Type="http://schemas.openxmlformats.org/officeDocument/2006/relationships/image" Target="../media/image27.pn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4982" y="230127"/>
            <a:ext cx="5196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Leap Forward with Industry 4.0</a:t>
            </a:r>
            <a:endParaRPr lang="en-MY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60" y="201500"/>
            <a:ext cx="1965915" cy="583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32310"/>
            <a:ext cx="9144000" cy="825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86" y="5376739"/>
            <a:ext cx="914399" cy="1237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18" y="5376740"/>
            <a:ext cx="914399" cy="1293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06" y="5376738"/>
            <a:ext cx="914399" cy="1275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4" y="5376741"/>
            <a:ext cx="914399" cy="1116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66" y="5376739"/>
            <a:ext cx="914399" cy="11282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46" y="5376742"/>
            <a:ext cx="914399" cy="15538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54" y="5376742"/>
            <a:ext cx="914399" cy="1553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6" y="5376740"/>
            <a:ext cx="914399" cy="14175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8" y="5376741"/>
            <a:ext cx="914399" cy="11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stCxn id="5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Industry 4.0: Key Challenges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pic>
        <p:nvPicPr>
          <p:cNvPr id="30" name="Picture 8" descr="Image result for big d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5" y="3741237"/>
            <a:ext cx="1237884" cy="7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85312" y="4702488"/>
            <a:ext cx="750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n-M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algn="ctr"/>
            <a:endParaRPr lang="en-M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014" y="3356242"/>
            <a:ext cx="553998" cy="13932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MY" sz="2400" b="1" dirty="0">
                <a:solidFill>
                  <a:srgbClr val="657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</a:p>
        </p:txBody>
      </p:sp>
      <p:sp>
        <p:nvSpPr>
          <p:cNvPr id="33" name="Rounded Rectangle 9"/>
          <p:cNvSpPr/>
          <p:nvPr/>
        </p:nvSpPr>
        <p:spPr>
          <a:xfrm>
            <a:off x="734535" y="1803644"/>
            <a:ext cx="1519707" cy="126879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Rounded Rectangle 10"/>
          <p:cNvSpPr/>
          <p:nvPr/>
        </p:nvSpPr>
        <p:spPr>
          <a:xfrm>
            <a:off x="737244" y="3415391"/>
            <a:ext cx="1519707" cy="126879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Rounded Rectangle 11"/>
          <p:cNvSpPr/>
          <p:nvPr/>
        </p:nvSpPr>
        <p:spPr>
          <a:xfrm>
            <a:off x="748184" y="5032802"/>
            <a:ext cx="1519707" cy="126879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6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0" y="1939344"/>
            <a:ext cx="1378297" cy="919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7" name="TextBox 36"/>
          <p:cNvSpPr txBox="1"/>
          <p:nvPr/>
        </p:nvSpPr>
        <p:spPr>
          <a:xfrm>
            <a:off x="263590" y="6307746"/>
            <a:ext cx="22701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</a:t>
            </a:r>
          </a:p>
          <a:p>
            <a:pPr algn="ctr"/>
            <a:r>
              <a:rPr lang="en-M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(CULTURE, FINANCIAL, STRUCTURE)</a:t>
            </a:r>
          </a:p>
          <a:p>
            <a:pPr algn="ctr"/>
            <a:endParaRPr lang="en-M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33763" y="1926448"/>
            <a:ext cx="5895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Data ransom at the rise of the focus by hackers and system attackers.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Manufacturing sector are more vulnerable to attack with interconnectivity through cyber physical system.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Require more white hacker to develop full proof security system as attacker continue to look for loop hole.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MY" sz="1400" dirty="0"/>
          </a:p>
        </p:txBody>
      </p:sp>
      <p:sp>
        <p:nvSpPr>
          <p:cNvPr id="39" name="Rectangle 38"/>
          <p:cNvSpPr/>
          <p:nvPr/>
        </p:nvSpPr>
        <p:spPr>
          <a:xfrm>
            <a:off x="2533763" y="3503330"/>
            <a:ext cx="60546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More data scientist needed means more statistician with operational background.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More complex bid data analytics from industrial data source. Not typical consumer based data anymore and transforming into well structured data format.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64078" y="4996410"/>
            <a:ext cx="6273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Industry 4.0 is about transforming the organization into new culture and promote technology as the way to move forward. Top management must endorse on it first before the rest follow.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Need more systematic master framework to ease the deployment plan.</a:t>
            </a:r>
          </a:p>
        </p:txBody>
      </p:sp>
      <p:pic>
        <p:nvPicPr>
          <p:cNvPr id="41" name="Picture 8" descr="Image result for corporate cul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7" y="5145017"/>
            <a:ext cx="1361626" cy="985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2" name="TextBox 41"/>
          <p:cNvSpPr txBox="1"/>
          <p:nvPr/>
        </p:nvSpPr>
        <p:spPr>
          <a:xfrm>
            <a:off x="408659" y="3093247"/>
            <a:ext cx="2223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SECURITY &amp; PRIVACY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stCxn id="5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Industry 4.0: Key Driver [ Skill, Policy, Culture]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31713" y="2319577"/>
            <a:ext cx="2272550" cy="2096318"/>
            <a:chOff x="4630837" y="1593297"/>
            <a:chExt cx="2503754" cy="2503754"/>
          </a:xfrm>
        </p:grpSpPr>
        <p:sp>
          <p:nvSpPr>
            <p:cNvPr id="25" name="Shape 24"/>
            <p:cNvSpPr/>
            <p:nvPr/>
          </p:nvSpPr>
          <p:spPr>
            <a:xfrm>
              <a:off x="4630837" y="1593297"/>
              <a:ext cx="2503754" cy="2503754"/>
            </a:xfrm>
            <a:prstGeom prst="gear9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hape 4"/>
            <p:cNvSpPr txBox="1"/>
            <p:nvPr/>
          </p:nvSpPr>
          <p:spPr>
            <a:xfrm>
              <a:off x="5134203" y="2179789"/>
              <a:ext cx="1497022" cy="1286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MY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INDUSTRIES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MY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(NEW CORPORATE CULTURE)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84483" y="1999610"/>
            <a:ext cx="2146217" cy="1976139"/>
            <a:chOff x="3188028" y="1001501"/>
            <a:chExt cx="1820912" cy="1820912"/>
          </a:xfrm>
        </p:grpSpPr>
        <p:sp>
          <p:nvSpPr>
            <p:cNvPr id="23" name="Shape 22"/>
            <p:cNvSpPr/>
            <p:nvPr/>
          </p:nvSpPr>
          <p:spPr>
            <a:xfrm>
              <a:off x="3188028" y="1001501"/>
              <a:ext cx="1820912" cy="1820912"/>
            </a:xfrm>
            <a:prstGeom prst="gear6">
              <a:avLst/>
            </a:prstGeom>
            <a:solidFill>
              <a:srgbClr val="002060"/>
            </a:solidFill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hape 6"/>
            <p:cNvSpPr txBox="1"/>
            <p:nvPr/>
          </p:nvSpPr>
          <p:spPr>
            <a:xfrm>
              <a:off x="3646448" y="1462692"/>
              <a:ext cx="904072" cy="898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MY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INDUSTRY 4.0</a:t>
              </a:r>
            </a:p>
          </p:txBody>
        </p:sp>
      </p:grpSp>
      <p:sp>
        <p:nvSpPr>
          <p:cNvPr id="20" name="Arrow: Circular 19"/>
          <p:cNvSpPr/>
          <p:nvPr/>
        </p:nvSpPr>
        <p:spPr>
          <a:xfrm>
            <a:off x="5226808" y="1856107"/>
            <a:ext cx="2827318" cy="2854774"/>
          </a:xfrm>
          <a:prstGeom prst="circularArrow">
            <a:avLst>
              <a:gd name="adj1" fmla="val 4878"/>
              <a:gd name="adj2" fmla="val 312630"/>
              <a:gd name="adj3" fmla="val 3169244"/>
              <a:gd name="adj4" fmla="val 15185529"/>
              <a:gd name="adj5" fmla="val 569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MY" dirty="0"/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756217531"/>
              </p:ext>
            </p:extLst>
          </p:nvPr>
        </p:nvGraphicFramePr>
        <p:xfrm>
          <a:off x="-2434560" y="2370479"/>
          <a:ext cx="9528777" cy="468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16478" y="476197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MY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Reskill / Upskill / New skill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MY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Syllabus &amp; Curriculum revision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MY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Incentive, Data security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MY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labour, Digitalisation, ICT infrastructure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MY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paradigm shift in corporate culture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MY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process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8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9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stCxn id="5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Industry 4.0: Workforce Transformation (Malaysia)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  <p:pic>
        <p:nvPicPr>
          <p:cNvPr id="38" name="Picture 6" descr="Image result for gradua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35" y="4316925"/>
            <a:ext cx="2673485" cy="169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6" name="Picture 8" descr="Image result for manufacturing work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6" y="4380593"/>
            <a:ext cx="2406602" cy="1628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8" name="Picture 10" descr="Image result for ENGINEERING ROBOTIC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37" y="4380593"/>
            <a:ext cx="2404836" cy="1628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87" y="1945228"/>
            <a:ext cx="2578161" cy="231579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34692" y="6062433"/>
            <a:ext cx="132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14061" y="6070145"/>
            <a:ext cx="134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GRADUATES</a:t>
            </a:r>
          </a:p>
          <a:p>
            <a:pPr algn="ctr"/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76640" y="6062432"/>
            <a:ext cx="1151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</a:t>
            </a:r>
          </a:p>
          <a:p>
            <a:pPr algn="ctr"/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(TVET)</a:t>
            </a:r>
          </a:p>
        </p:txBody>
      </p:sp>
      <p:sp>
        <p:nvSpPr>
          <p:cNvPr id="4" name="Arrow: Bent 3"/>
          <p:cNvSpPr/>
          <p:nvPr/>
        </p:nvSpPr>
        <p:spPr>
          <a:xfrm>
            <a:off x="2397457" y="2819061"/>
            <a:ext cx="632346" cy="13511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4" name="Arrow: Bent 53"/>
          <p:cNvSpPr/>
          <p:nvPr/>
        </p:nvSpPr>
        <p:spPr>
          <a:xfrm flipH="1">
            <a:off x="6036532" y="2793623"/>
            <a:ext cx="630072" cy="13511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7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9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stCxn id="5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Industry 4.0: Workforce Transformation (Malaysia)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  <p:sp>
        <p:nvSpPr>
          <p:cNvPr id="37" name="Rounded Rectangle 4"/>
          <p:cNvSpPr/>
          <p:nvPr/>
        </p:nvSpPr>
        <p:spPr>
          <a:xfrm>
            <a:off x="592257" y="2321417"/>
            <a:ext cx="3372120" cy="106894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Skilled Technical (Engineer)</a:t>
            </a:r>
          </a:p>
        </p:txBody>
      </p:sp>
      <p:sp>
        <p:nvSpPr>
          <p:cNvPr id="38" name="Rounded Rectangle 5"/>
          <p:cNvSpPr/>
          <p:nvPr/>
        </p:nvSpPr>
        <p:spPr>
          <a:xfrm>
            <a:off x="592257" y="3542764"/>
            <a:ext cx="1609860" cy="10689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Skilled (Technician)</a:t>
            </a:r>
          </a:p>
        </p:txBody>
      </p:sp>
      <p:sp>
        <p:nvSpPr>
          <p:cNvPr id="46" name="Rounded Rectangle 6"/>
          <p:cNvSpPr/>
          <p:nvPr/>
        </p:nvSpPr>
        <p:spPr>
          <a:xfrm>
            <a:off x="592257" y="4764111"/>
            <a:ext cx="1609860" cy="10689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Skilled</a:t>
            </a:r>
          </a:p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(Operator)</a:t>
            </a:r>
          </a:p>
        </p:txBody>
      </p:sp>
      <p:sp>
        <p:nvSpPr>
          <p:cNvPr id="47" name="Rounded Rectangle 7"/>
          <p:cNvSpPr/>
          <p:nvPr/>
        </p:nvSpPr>
        <p:spPr>
          <a:xfrm>
            <a:off x="2354517" y="4764111"/>
            <a:ext cx="1609860" cy="457201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</a:p>
        </p:txBody>
      </p:sp>
      <p:sp>
        <p:nvSpPr>
          <p:cNvPr id="48" name="Rounded Rectangle 8"/>
          <p:cNvSpPr/>
          <p:nvPr/>
        </p:nvSpPr>
        <p:spPr>
          <a:xfrm>
            <a:off x="2354517" y="5375857"/>
            <a:ext cx="1609860" cy="4572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36848" y="1770913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94513" y="1770913"/>
            <a:ext cx="2247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4.0</a:t>
            </a:r>
          </a:p>
        </p:txBody>
      </p:sp>
      <p:sp>
        <p:nvSpPr>
          <p:cNvPr id="51" name="Rounded Rectangle 11"/>
          <p:cNvSpPr/>
          <p:nvPr/>
        </p:nvSpPr>
        <p:spPr>
          <a:xfrm>
            <a:off x="2354517" y="3542764"/>
            <a:ext cx="1609860" cy="457201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</a:p>
        </p:txBody>
      </p:sp>
      <p:sp>
        <p:nvSpPr>
          <p:cNvPr id="52" name="Rounded Rectangle 12"/>
          <p:cNvSpPr/>
          <p:nvPr/>
        </p:nvSpPr>
        <p:spPr>
          <a:xfrm>
            <a:off x="2354517" y="4154510"/>
            <a:ext cx="1609860" cy="4572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</a:p>
        </p:txBody>
      </p:sp>
      <p:sp>
        <p:nvSpPr>
          <p:cNvPr id="53" name="Rounded Rectangle 13"/>
          <p:cNvSpPr/>
          <p:nvPr/>
        </p:nvSpPr>
        <p:spPr>
          <a:xfrm>
            <a:off x="5249958" y="2320132"/>
            <a:ext cx="3372120" cy="106894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Skilled  Innovator (Engineer)</a:t>
            </a:r>
          </a:p>
        </p:txBody>
      </p:sp>
      <p:sp>
        <p:nvSpPr>
          <p:cNvPr id="54" name="Rounded Rectangle 14"/>
          <p:cNvSpPr/>
          <p:nvPr/>
        </p:nvSpPr>
        <p:spPr>
          <a:xfrm>
            <a:off x="7012218" y="3541479"/>
            <a:ext cx="1609860" cy="10689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Skilled (Specialist)</a:t>
            </a:r>
          </a:p>
        </p:txBody>
      </p:sp>
      <p:sp>
        <p:nvSpPr>
          <p:cNvPr id="55" name="Rounded Rectangle 15"/>
          <p:cNvSpPr/>
          <p:nvPr/>
        </p:nvSpPr>
        <p:spPr>
          <a:xfrm>
            <a:off x="7012218" y="4762826"/>
            <a:ext cx="1609860" cy="10689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Skilled</a:t>
            </a:r>
          </a:p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(Operator)</a:t>
            </a:r>
          </a:p>
        </p:txBody>
      </p:sp>
      <p:sp>
        <p:nvSpPr>
          <p:cNvPr id="56" name="Rounded Rectangle 16"/>
          <p:cNvSpPr/>
          <p:nvPr/>
        </p:nvSpPr>
        <p:spPr>
          <a:xfrm>
            <a:off x="5249958" y="4762826"/>
            <a:ext cx="1609860" cy="4572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Robotics</a:t>
            </a:r>
          </a:p>
        </p:txBody>
      </p:sp>
      <p:sp>
        <p:nvSpPr>
          <p:cNvPr id="57" name="Rounded Rectangle 17"/>
          <p:cNvSpPr/>
          <p:nvPr/>
        </p:nvSpPr>
        <p:spPr>
          <a:xfrm>
            <a:off x="5249958" y="5374572"/>
            <a:ext cx="1609860" cy="45720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</a:t>
            </a:r>
          </a:p>
        </p:txBody>
      </p:sp>
      <p:sp>
        <p:nvSpPr>
          <p:cNvPr id="58" name="Rounded Rectangle 18"/>
          <p:cNvSpPr/>
          <p:nvPr/>
        </p:nvSpPr>
        <p:spPr>
          <a:xfrm>
            <a:off x="5249958" y="3541479"/>
            <a:ext cx="1609860" cy="457201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(Existing)</a:t>
            </a:r>
          </a:p>
        </p:txBody>
      </p:sp>
      <p:sp>
        <p:nvSpPr>
          <p:cNvPr id="59" name="Rounded Rectangle 20"/>
          <p:cNvSpPr/>
          <p:nvPr/>
        </p:nvSpPr>
        <p:spPr>
          <a:xfrm>
            <a:off x="5249958" y="4153225"/>
            <a:ext cx="1609860" cy="457201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(Upgrade)</a:t>
            </a:r>
          </a:p>
        </p:txBody>
      </p:sp>
      <p:sp>
        <p:nvSpPr>
          <p:cNvPr id="60" name="Right Arrow 21"/>
          <p:cNvSpPr/>
          <p:nvPr/>
        </p:nvSpPr>
        <p:spPr>
          <a:xfrm>
            <a:off x="4198513" y="4877926"/>
            <a:ext cx="746974" cy="33485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61" name="Right Arrow 22"/>
          <p:cNvSpPr/>
          <p:nvPr/>
        </p:nvSpPr>
        <p:spPr>
          <a:xfrm>
            <a:off x="4198513" y="5428497"/>
            <a:ext cx="746974" cy="33485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62" name="Right Arrow 23"/>
          <p:cNvSpPr/>
          <p:nvPr/>
        </p:nvSpPr>
        <p:spPr>
          <a:xfrm>
            <a:off x="4219466" y="4207150"/>
            <a:ext cx="746974" cy="33485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63" name="Right Arrow 24"/>
          <p:cNvSpPr/>
          <p:nvPr/>
        </p:nvSpPr>
        <p:spPr>
          <a:xfrm>
            <a:off x="4198513" y="3597013"/>
            <a:ext cx="746974" cy="33485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64" name="Right Arrow 25"/>
          <p:cNvSpPr/>
          <p:nvPr/>
        </p:nvSpPr>
        <p:spPr>
          <a:xfrm>
            <a:off x="4198513" y="2679930"/>
            <a:ext cx="746974" cy="33485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8650" y="6142830"/>
            <a:ext cx="7647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prstClr val="black"/>
                </a:solidFill>
              </a:rPr>
              <a:t>Industry 4.0 will eliminate our dependency on Foreign labour workforce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prstClr val="black"/>
                </a:solidFill>
              </a:rPr>
              <a:t>Industry 4.0 will provide platform for job upgrade on existing local workforce</a:t>
            </a:r>
          </a:p>
        </p:txBody>
      </p:sp>
    </p:spTree>
    <p:extLst>
      <p:ext uri="{BB962C8B-B14F-4D97-AF65-F5344CB8AC3E}">
        <p14:creationId xmlns:p14="http://schemas.microsoft.com/office/powerpoint/2010/main" val="412837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2500"/>
            <a:ext cx="9144000" cy="2096806"/>
          </a:xfrm>
          <a:prstGeom prst="rect">
            <a:avLst/>
          </a:prstGeom>
          <a:solidFill>
            <a:schemeClr val="bg1">
              <a:alpha val="9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6" name="Rectangle 15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4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>
            <a:stCxn id="11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803" y="2104318"/>
            <a:ext cx="850700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>
                <a:solidFill>
                  <a:prstClr val="black"/>
                </a:solidFill>
              </a:rPr>
              <a:t>Government Agencies : </a:t>
            </a:r>
          </a:p>
          <a:p>
            <a:r>
              <a:rPr lang="en-MY" sz="1600" dirty="0">
                <a:solidFill>
                  <a:prstClr val="black"/>
                </a:solidFill>
              </a:rPr>
              <a:t>Meeting with our Industry 4.0 Partner with the government agencies (MOHR,HRDF, MITI, EPU, MDeC, Talent Corp, YPPB)</a:t>
            </a:r>
          </a:p>
          <a:p>
            <a:endParaRPr lang="en-MY" sz="1600" dirty="0">
              <a:solidFill>
                <a:prstClr val="black"/>
              </a:solidFill>
            </a:endParaRPr>
          </a:p>
          <a:p>
            <a:r>
              <a:rPr lang="en-MY" sz="1600" b="1" dirty="0">
                <a:solidFill>
                  <a:prstClr val="black"/>
                </a:solidFill>
              </a:rPr>
              <a:t>Industry 4.0 Sites :</a:t>
            </a:r>
          </a:p>
          <a:p>
            <a:r>
              <a:rPr lang="en-MY" sz="1600" dirty="0">
                <a:solidFill>
                  <a:prstClr val="black"/>
                </a:solidFill>
              </a:rPr>
              <a:t>12 sites; 5 state skill centres, 2 public universities; 5 polytechnics. To be increased to 18 by next quarter. </a:t>
            </a:r>
          </a:p>
          <a:p>
            <a:endParaRPr lang="en-MY" sz="1600" dirty="0">
              <a:solidFill>
                <a:prstClr val="black"/>
              </a:solidFill>
            </a:endParaRPr>
          </a:p>
          <a:p>
            <a:r>
              <a:rPr lang="en-MY" sz="1600" b="1" dirty="0">
                <a:solidFill>
                  <a:prstClr val="black"/>
                </a:solidFill>
              </a:rPr>
              <a:t>Industry Engagement : </a:t>
            </a:r>
          </a:p>
          <a:p>
            <a:r>
              <a:rPr lang="en-MY" sz="1600" dirty="0">
                <a:solidFill>
                  <a:prstClr val="black"/>
                </a:solidFill>
              </a:rPr>
              <a:t>More then 150 companies across 5 states; Penang, Perak, Johor, Sabah and Sarawak. MNC, SMI and SME</a:t>
            </a:r>
          </a:p>
          <a:p>
            <a:endParaRPr lang="en-MY" sz="1600" dirty="0">
              <a:solidFill>
                <a:prstClr val="black"/>
              </a:solidFill>
            </a:endParaRPr>
          </a:p>
          <a:p>
            <a:r>
              <a:rPr lang="en-MY" sz="1600" b="1" dirty="0">
                <a:solidFill>
                  <a:prstClr val="black"/>
                </a:solidFill>
              </a:rPr>
              <a:t>Individual :</a:t>
            </a:r>
          </a:p>
          <a:p>
            <a:r>
              <a:rPr lang="en-MY" sz="1600" dirty="0">
                <a:solidFill>
                  <a:prstClr val="black"/>
                </a:solidFill>
              </a:rPr>
              <a:t>320 from workforce, university and polytechnic students – IR 4.0 projects, certification or trainings. </a:t>
            </a:r>
          </a:p>
          <a:p>
            <a:endParaRPr lang="en-MY" sz="1600" dirty="0">
              <a:solidFill>
                <a:prstClr val="black"/>
              </a:solidFill>
            </a:endParaRPr>
          </a:p>
          <a:p>
            <a:r>
              <a:rPr lang="en-MY" sz="1600" b="1" dirty="0">
                <a:solidFill>
                  <a:prstClr val="black"/>
                </a:solidFill>
              </a:rPr>
              <a:t>Public Engagements :</a:t>
            </a:r>
          </a:p>
          <a:p>
            <a:r>
              <a:rPr lang="en-MY" sz="1600" dirty="0">
                <a:solidFill>
                  <a:prstClr val="black"/>
                </a:solidFill>
              </a:rPr>
              <a:t>More then 1500, workforce (Public &amp; Private), Universities and colleges.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3" name="TextBox 22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Engagement and Assessment – 2017/2018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6" name="Rectangle 15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4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>
            <a:stCxn id="11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59104" y="6256658"/>
            <a:ext cx="5865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>
                <a:solidFill>
                  <a:prstClr val="black"/>
                </a:solidFill>
              </a:rPr>
              <a:t>S/S: 150 pax (Participated during the Industry 4.0 Training)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296902"/>
              </p:ext>
            </p:extLst>
          </p:nvPr>
        </p:nvGraphicFramePr>
        <p:xfrm>
          <a:off x="381000" y="2109246"/>
          <a:ext cx="4066432" cy="2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379992"/>
              </p:ext>
            </p:extLst>
          </p:nvPr>
        </p:nvGraphicFramePr>
        <p:xfrm>
          <a:off x="4535550" y="2084181"/>
          <a:ext cx="3539028" cy="202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428551"/>
              </p:ext>
            </p:extLst>
          </p:nvPr>
        </p:nvGraphicFramePr>
        <p:xfrm>
          <a:off x="2354404" y="4226677"/>
          <a:ext cx="4362293" cy="197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Rectangle 24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6" name="TextBox 25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Engagement and Assessment – 2017/2018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61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9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stCxn id="5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Industry 4.0: Center of Excellence in Technology (CoET)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32914" y="1993460"/>
            <a:ext cx="4747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SKILL CENTERS</a:t>
            </a:r>
          </a:p>
          <a:p>
            <a:r>
              <a:rPr lang="en-US" sz="1600" dirty="0"/>
              <a:t>Penang Skill Development Centre (PSDC)</a:t>
            </a:r>
            <a:endParaRPr lang="en-MY" sz="1600" dirty="0"/>
          </a:p>
          <a:p>
            <a:pPr lvl="0"/>
            <a:r>
              <a:rPr lang="en-US" sz="1600" dirty="0"/>
              <a:t>Johor Skill Development Centre (PUSPATRI)</a:t>
            </a:r>
            <a:endParaRPr lang="en-MY" sz="1600" dirty="0"/>
          </a:p>
          <a:p>
            <a:pPr lvl="0"/>
            <a:r>
              <a:rPr lang="en-US" sz="1600" dirty="0"/>
              <a:t>Perak Human Capital Development Centre (PHCDC)</a:t>
            </a:r>
            <a:endParaRPr lang="en-MY" sz="1600" dirty="0"/>
          </a:p>
          <a:p>
            <a:pPr lvl="0"/>
            <a:r>
              <a:rPr lang="en-US" sz="1600" dirty="0"/>
              <a:t>Sabah Skills and Technology Centre (SSTC)</a:t>
            </a:r>
            <a:endParaRPr lang="en-MY" sz="1600" dirty="0"/>
          </a:p>
          <a:p>
            <a:pPr lvl="0"/>
            <a:r>
              <a:rPr lang="en-US" sz="1600" dirty="0"/>
              <a:t>Pusat Pembangunan Kemahiran Sarawak (PPKS)</a:t>
            </a:r>
            <a:endParaRPr lang="en-MY" sz="1600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UNIVERSITIES</a:t>
            </a:r>
          </a:p>
          <a:p>
            <a:pPr lvl="0"/>
            <a:r>
              <a:rPr lang="en-US" sz="1600" dirty="0"/>
              <a:t>University Putra Malaysia (UPM)</a:t>
            </a:r>
            <a:endParaRPr lang="en-MY" sz="1600" dirty="0"/>
          </a:p>
          <a:p>
            <a:pPr lvl="0"/>
            <a:r>
              <a:rPr lang="en-US" sz="1600" dirty="0"/>
              <a:t>University Kebangsaan Malaysia (UKM)</a:t>
            </a:r>
            <a:endParaRPr lang="en-MY" sz="1600" dirty="0"/>
          </a:p>
          <a:p>
            <a:pPr lvl="0"/>
            <a:endParaRPr lang="en-US" b="1" dirty="0"/>
          </a:p>
          <a:p>
            <a:pPr lvl="0"/>
            <a:r>
              <a:rPr lang="en-US" b="1" dirty="0"/>
              <a:t>POLYTECHNICS</a:t>
            </a:r>
          </a:p>
          <a:p>
            <a:pPr lvl="0"/>
            <a:r>
              <a:rPr lang="en-US" sz="1600" dirty="0"/>
              <a:t>Politeknik Ibrahim Sultan (PIS)</a:t>
            </a:r>
            <a:endParaRPr lang="en-MY" sz="1600" dirty="0"/>
          </a:p>
          <a:p>
            <a:pPr lvl="0"/>
            <a:r>
              <a:rPr lang="en-US" sz="1600" dirty="0"/>
              <a:t>Politeknik Seberang Perai (PSP)</a:t>
            </a:r>
            <a:endParaRPr lang="en-MY" sz="1600" dirty="0"/>
          </a:p>
          <a:p>
            <a:pPr lvl="0"/>
            <a:r>
              <a:rPr lang="en-US" sz="1600" dirty="0"/>
              <a:t>Politeknik Kota Kinabalu (PKK)</a:t>
            </a:r>
            <a:endParaRPr lang="en-MY" sz="1600" dirty="0"/>
          </a:p>
          <a:p>
            <a:pPr lvl="0"/>
            <a:r>
              <a:rPr lang="en-US" sz="1600" dirty="0"/>
              <a:t>Politeknik Kuching Sarawak (PKS)</a:t>
            </a:r>
            <a:endParaRPr lang="en-MY" sz="1600" dirty="0"/>
          </a:p>
          <a:p>
            <a:r>
              <a:rPr lang="en-US" sz="1600" dirty="0"/>
              <a:t>Politeknik Shah Alam (PSA)</a:t>
            </a:r>
            <a:endParaRPr lang="en-MY" sz="1600" dirty="0"/>
          </a:p>
          <a:p>
            <a:pPr algn="ctr"/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23" y="2088989"/>
            <a:ext cx="2351989" cy="17621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66" y="3675411"/>
            <a:ext cx="2362892" cy="15723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4" y="5245435"/>
            <a:ext cx="4227739" cy="13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67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" y="1791651"/>
            <a:ext cx="9140218" cy="35001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762500"/>
            <a:ext cx="9144000" cy="2096806"/>
          </a:xfrm>
          <a:prstGeom prst="rect">
            <a:avLst/>
          </a:prstGeom>
          <a:solidFill>
            <a:schemeClr val="bg1">
              <a:alpha val="9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6" name="Rectangle 15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0" y="1196849"/>
            <a:ext cx="9144000" cy="594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3422950" y="1332573"/>
            <a:ext cx="22980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THANK YOU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>
            <a:stCxn id="11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1791" y="4995295"/>
            <a:ext cx="7441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MY" sz="2000" dirty="0">
                <a:solidFill>
                  <a:schemeClr val="accent1"/>
                </a:solidFill>
                <a:ea typeface="Roboto Condensed" panose="02000000000000000000" pitchFamily="2" charset="0"/>
              </a:rPr>
              <a:t>For more information on our services and products, please visit:  </a:t>
            </a:r>
            <a:r>
              <a:rPr lang="en-MY" sz="2000" b="1" dirty="0">
                <a:solidFill>
                  <a:schemeClr val="accent1"/>
                </a:solidFill>
                <a:ea typeface="Roboto Condensed" panose="02000000000000000000" pitchFamily="2" charset="0"/>
              </a:rPr>
              <a:t>www.eknowledge.com.my</a:t>
            </a:r>
            <a:endParaRPr lang="en-US" sz="2000" dirty="0">
              <a:solidFill>
                <a:schemeClr val="accent1"/>
              </a:solidFill>
              <a:ea typeface="Roboto Condensed" panose="02000000000000000000" pitchFamily="2" charset="0"/>
            </a:endParaRPr>
          </a:p>
          <a:p>
            <a:endParaRPr lang="en-US" sz="2000" dirty="0">
              <a:solidFill>
                <a:schemeClr val="accent1"/>
              </a:solidFill>
              <a:ea typeface="Roboto Condensed" panose="02000000000000000000" pitchFamily="2" charset="0"/>
            </a:endParaRPr>
          </a:p>
          <a:p>
            <a:r>
              <a:rPr lang="en-US" sz="2000" dirty="0">
                <a:solidFill>
                  <a:schemeClr val="accent1"/>
                </a:solidFill>
                <a:ea typeface="Roboto Condensed" panose="02000000000000000000" pitchFamily="2" charset="0"/>
              </a:rPr>
              <a:t>       Subscribe and Follow our FACEBOOK page, click to:</a:t>
            </a:r>
          </a:p>
          <a:p>
            <a:pPr lvl="1"/>
            <a:r>
              <a:rPr lang="en-US" sz="2000" b="1" dirty="0">
                <a:solidFill>
                  <a:schemeClr val="accent1"/>
                </a:solidFill>
                <a:ea typeface="Roboto Condensed" panose="02000000000000000000" pitchFamily="2" charset="0"/>
              </a:rPr>
              <a:t>www.facebook.com/knowledgecom</a:t>
            </a:r>
            <a:endParaRPr lang="en-MY" sz="2000" b="1" dirty="0">
              <a:solidFill>
                <a:schemeClr val="accent1"/>
              </a:solidFill>
              <a:ea typeface="Roboto Condensed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/>
          <a:stretch/>
        </p:blipFill>
        <p:spPr>
          <a:xfrm>
            <a:off x="0" y="1214185"/>
            <a:ext cx="9144000" cy="569239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1183088"/>
            <a:ext cx="5342383" cy="5674912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335883" y="2477116"/>
            <a:ext cx="299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LARGEST</a:t>
            </a:r>
            <a:endParaRPr lang="en-MY" sz="2800" b="1" dirty="0">
              <a:solidFill>
                <a:srgbClr val="FFFF8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173" y="3504148"/>
            <a:ext cx="48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ISO 9001 CERTIFIED</a:t>
            </a:r>
            <a:endParaRPr lang="en-MY" sz="2800" b="1" dirty="0">
              <a:solidFill>
                <a:srgbClr val="FFFF8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082" y="4332204"/>
            <a:ext cx="485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</a:rPr>
              <a:t>1,000 COMPANIES, </a:t>
            </a:r>
            <a:b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</a:rPr>
            </a:br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</a:rPr>
              <a:t>10,000 STUDENTS TRAINED</a:t>
            </a:r>
            <a:endParaRPr lang="en-MY" sz="2800" b="1" dirty="0">
              <a:solidFill>
                <a:srgbClr val="FFFF81"/>
              </a:solidFill>
              <a:ea typeface="Roboto Condense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884" y="2882489"/>
            <a:ext cx="46164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ea typeface="Roboto Condensed" panose="02000000000000000000" pitchFamily="2" charset="0"/>
              </a:rPr>
              <a:t>Technology Training Provider in Malaysia</a:t>
            </a:r>
            <a:endParaRPr lang="en-MY" sz="1500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883" y="5835289"/>
            <a:ext cx="1477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</a:rPr>
              <a:t>HIGHEST</a:t>
            </a:r>
            <a:endParaRPr lang="en-MY" sz="2800" b="1" dirty="0">
              <a:solidFill>
                <a:srgbClr val="FFFF81"/>
              </a:solidFill>
              <a:ea typeface="Roboto Condens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966" y="6268015"/>
            <a:ext cx="43223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ea typeface="Roboto Condensed" panose="02000000000000000000" pitchFamily="2" charset="0"/>
              </a:rPr>
              <a:t>Passing Rate for TECHNOLOGY Certification programs</a:t>
            </a:r>
            <a:endParaRPr lang="en-MY" sz="1500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040" y="3143313"/>
            <a:ext cx="5100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ea typeface="Roboto Condensed" panose="02000000000000000000" pitchFamily="2" charset="0"/>
              </a:rPr>
              <a:t>SAP, Microsoft Learning Partner, Oracle University, Android AP</a:t>
            </a:r>
            <a:endParaRPr lang="en-MY" sz="1500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068" y="3913041"/>
            <a:ext cx="15281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ea typeface="Roboto Condensed" panose="02000000000000000000" pitchFamily="2" charset="0"/>
              </a:rPr>
              <a:t>Quality &amp; Service</a:t>
            </a:r>
            <a:endParaRPr lang="en-MY" sz="1500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20822" y="2410759"/>
            <a:ext cx="3628663" cy="0"/>
          </a:xfrm>
          <a:prstGeom prst="line">
            <a:avLst/>
          </a:prstGeom>
          <a:ln w="3175">
            <a:solidFill>
              <a:srgbClr val="FFFFFF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068" y="1391695"/>
            <a:ext cx="299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CENSOF</a:t>
            </a:r>
            <a:endParaRPr lang="en-MY" sz="2800" b="1" dirty="0">
              <a:solidFill>
                <a:srgbClr val="FFFF8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174" y="1788045"/>
            <a:ext cx="420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ea typeface="Roboto Condensed" panose="02000000000000000000" pitchFamily="2" charset="0"/>
              </a:rPr>
              <a:t>First board listed company in KLSE since 2011 Group of 8 companies that is on various industries</a:t>
            </a:r>
            <a:endParaRPr lang="en-MY" sz="15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20822" y="3502619"/>
            <a:ext cx="3628663" cy="0"/>
          </a:xfrm>
          <a:prstGeom prst="line">
            <a:avLst/>
          </a:prstGeom>
          <a:ln w="3175">
            <a:solidFill>
              <a:srgbClr val="FFFFFF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0821" y="4332039"/>
            <a:ext cx="3628663" cy="0"/>
          </a:xfrm>
          <a:prstGeom prst="line">
            <a:avLst/>
          </a:prstGeom>
          <a:ln w="3175">
            <a:solidFill>
              <a:srgbClr val="FFFFFF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0821" y="5819445"/>
            <a:ext cx="3628663" cy="0"/>
          </a:xfrm>
          <a:prstGeom prst="line">
            <a:avLst/>
          </a:prstGeom>
          <a:ln w="3175">
            <a:solidFill>
              <a:srgbClr val="FFFFFF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2969" y="5218988"/>
            <a:ext cx="4616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ea typeface="Roboto Condensed" panose="02000000000000000000" pitchFamily="2" charset="0"/>
              </a:rPr>
              <a:t>Delivering training + certification programs on technology since 2001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30" name="Rectangle 29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3" name="Group 22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/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1"/>
          <a:stretch/>
        </p:blipFill>
        <p:spPr>
          <a:xfrm>
            <a:off x="3089641" y="1183088"/>
            <a:ext cx="6054360" cy="569750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" y="1202837"/>
            <a:ext cx="4652919" cy="56777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/>
          <p:cNvSpPr txBox="1"/>
          <p:nvPr/>
        </p:nvSpPr>
        <p:spPr>
          <a:xfrm>
            <a:off x="335883" y="2993665"/>
            <a:ext cx="299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GRANTS</a:t>
            </a:r>
            <a:endParaRPr lang="en-MY" sz="2800" b="1" dirty="0">
              <a:solidFill>
                <a:srgbClr val="FFFF8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173" y="4321284"/>
            <a:ext cx="420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ACADEMIA PARTNERSHIP</a:t>
            </a:r>
            <a:endParaRPr lang="en-MY" sz="2800" b="1" dirty="0">
              <a:solidFill>
                <a:srgbClr val="FFFF8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907" y="3426966"/>
            <a:ext cx="416857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solidFill>
                  <a:schemeClr val="bg1"/>
                </a:solidFill>
                <a:ea typeface="Roboto Condensed" panose="02000000000000000000" pitchFamily="2" charset="0"/>
              </a:rPr>
              <a:t>Technology certification programs grant </a:t>
            </a:r>
            <a:r>
              <a:rPr lang="en-US" sz="1300" dirty="0">
                <a:solidFill>
                  <a:schemeClr val="bg1"/>
                </a:solidFill>
                <a:ea typeface="Roboto Condensed" panose="02000000000000000000" pitchFamily="2" charset="0"/>
              </a:rPr>
              <a:t>available for fresh graduates, unemployed, working adults and retrenched workers from various government agencies</a:t>
            </a:r>
            <a:endParaRPr lang="en-MY" sz="1300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361" y="4768695"/>
            <a:ext cx="4059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>
                <a:solidFill>
                  <a:schemeClr val="bg1"/>
                </a:solidFill>
                <a:ea typeface="Roboto Condensed" panose="02000000000000000000" pitchFamily="2" charset="0"/>
              </a:rPr>
              <a:t>Creation and design of </a:t>
            </a:r>
            <a:r>
              <a:rPr lang="en-US" sz="1300" b="1" dirty="0">
                <a:solidFill>
                  <a:schemeClr val="bg1"/>
                </a:solidFill>
                <a:ea typeface="Roboto Condensed" panose="02000000000000000000" pitchFamily="2" charset="0"/>
              </a:rPr>
              <a:t>hybrid programs </a:t>
            </a:r>
            <a:r>
              <a:rPr lang="en-US" sz="1300" dirty="0">
                <a:solidFill>
                  <a:schemeClr val="bg1"/>
                </a:solidFill>
                <a:ea typeface="Roboto Condensed" panose="02000000000000000000" pitchFamily="2" charset="0"/>
              </a:rPr>
              <a:t>that combines academic and professional certification for the industry.</a:t>
            </a:r>
          </a:p>
          <a:p>
            <a:pPr algn="just"/>
            <a:endParaRPr lang="en-US" sz="1300" dirty="0">
              <a:solidFill>
                <a:schemeClr val="bg1"/>
              </a:solidFill>
              <a:ea typeface="Roboto Condensed" panose="02000000000000000000" pitchFamily="2" charset="0"/>
            </a:endParaRPr>
          </a:p>
          <a:p>
            <a:pPr algn="just"/>
            <a:r>
              <a:rPr lang="en-US" sz="1300" dirty="0">
                <a:solidFill>
                  <a:schemeClr val="bg1"/>
                </a:solidFill>
                <a:ea typeface="Roboto Condensed" panose="02000000000000000000" pitchFamily="2" charset="0"/>
              </a:rPr>
              <a:t>Collaboration with local and international universities</a:t>
            </a:r>
            <a:endParaRPr lang="en-MY" sz="1300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20822" y="2969102"/>
            <a:ext cx="3628663" cy="0"/>
          </a:xfrm>
          <a:prstGeom prst="line">
            <a:avLst/>
          </a:prstGeom>
          <a:ln w="3175">
            <a:solidFill>
              <a:srgbClr val="FFFFFF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068" y="1480707"/>
            <a:ext cx="299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AWARDS</a:t>
            </a:r>
            <a:endParaRPr lang="en-MY" sz="2800" b="1" dirty="0">
              <a:solidFill>
                <a:srgbClr val="FFFF8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067" y="1910552"/>
            <a:ext cx="42084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ea typeface="Roboto Condensed" panose="02000000000000000000" pitchFamily="2" charset="0"/>
              </a:rPr>
              <a:t>PSMB Training Provide of the Year 2015 – Minister Award </a:t>
            </a:r>
          </a:p>
          <a:p>
            <a:r>
              <a:rPr lang="en-US" sz="1300" dirty="0">
                <a:solidFill>
                  <a:schemeClr val="bg1"/>
                </a:solidFill>
                <a:ea typeface="Roboto Condensed" panose="02000000000000000000" pitchFamily="2" charset="0"/>
              </a:rPr>
              <a:t>SME TOP 100 Companies 2015</a:t>
            </a:r>
          </a:p>
          <a:p>
            <a:r>
              <a:rPr lang="en-US" sz="1300" dirty="0">
                <a:solidFill>
                  <a:schemeClr val="bg1"/>
                </a:solidFill>
                <a:ea typeface="Roboto Condensed" panose="02000000000000000000" pitchFamily="2" charset="0"/>
              </a:rPr>
              <a:t>SAP Training Provider of the Year – 2011 and 2013</a:t>
            </a:r>
          </a:p>
          <a:p>
            <a:r>
              <a:rPr lang="en-US" sz="1300" dirty="0">
                <a:solidFill>
                  <a:schemeClr val="bg1"/>
                </a:solidFill>
                <a:ea typeface="Roboto Condensed" panose="02000000000000000000" pitchFamily="2" charset="0"/>
              </a:rPr>
              <a:t>MIEC Education Industry Top Award - 2015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47378" y="4264061"/>
            <a:ext cx="3628663" cy="0"/>
          </a:xfrm>
          <a:prstGeom prst="line">
            <a:avLst/>
          </a:prstGeom>
          <a:ln w="3175">
            <a:solidFill>
              <a:srgbClr val="FFFFFF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0822" y="6953270"/>
            <a:ext cx="3628663" cy="0"/>
          </a:xfrm>
          <a:prstGeom prst="line">
            <a:avLst/>
          </a:prstGeom>
          <a:ln w="3175">
            <a:solidFill>
              <a:srgbClr val="FFFFFF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7378" y="5719279"/>
            <a:ext cx="3628663" cy="0"/>
          </a:xfrm>
          <a:prstGeom prst="line">
            <a:avLst/>
          </a:prstGeom>
          <a:ln w="3175">
            <a:solidFill>
              <a:srgbClr val="FFFFFF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2970" y="5758037"/>
            <a:ext cx="501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8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START-TO-END</a:t>
            </a:r>
            <a:endParaRPr lang="en-MY" sz="2800" b="1" dirty="0">
              <a:solidFill>
                <a:srgbClr val="FFFF8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970" y="6190183"/>
            <a:ext cx="4532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ea typeface="Roboto Condensed" panose="02000000000000000000" pitchFamily="2" charset="0"/>
              </a:rPr>
              <a:t>Select – Recruit – Training – Certification – Placement</a:t>
            </a:r>
            <a:endParaRPr lang="en-MY" sz="14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30" name="Rectangle 29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0" name="Group 19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/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2500"/>
            <a:ext cx="9144000" cy="2096806"/>
          </a:xfrm>
          <a:prstGeom prst="rect">
            <a:avLst/>
          </a:prstGeom>
          <a:solidFill>
            <a:schemeClr val="bg1">
              <a:alpha val="9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6" name="Rectangle 15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4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>
            <a:stCxn id="11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9" y="1966912"/>
            <a:ext cx="8509854" cy="470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The Industry 4.0 Transformation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1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2500"/>
            <a:ext cx="9144000" cy="2096806"/>
          </a:xfrm>
          <a:prstGeom prst="rect">
            <a:avLst/>
          </a:prstGeom>
          <a:solidFill>
            <a:schemeClr val="bg1">
              <a:alpha val="9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6" name="Rectangle 15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4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>
            <a:stCxn id="11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/>
          <a:stretch/>
        </p:blipFill>
        <p:spPr bwMode="auto">
          <a:xfrm>
            <a:off x="990600" y="1976098"/>
            <a:ext cx="7442200" cy="437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TextBox 26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The Industry 4.0 Environment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1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762500"/>
            <a:ext cx="9144000" cy="2096806"/>
          </a:xfrm>
          <a:prstGeom prst="rect">
            <a:avLst/>
          </a:prstGeom>
          <a:solidFill>
            <a:schemeClr val="bg1">
              <a:alpha val="9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stCxn id="5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31" y="2057161"/>
            <a:ext cx="5346195" cy="48021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TextBox 25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9 Technology Pillars – Industry 4.0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3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762500"/>
            <a:ext cx="9144000" cy="2096806"/>
          </a:xfrm>
          <a:prstGeom prst="rect">
            <a:avLst/>
          </a:prstGeom>
          <a:solidFill>
            <a:schemeClr val="bg1">
              <a:alpha val="9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stCxn id="5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Industry 4.0: Why we need it?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582968185"/>
              </p:ext>
            </p:extLst>
          </p:nvPr>
        </p:nvGraphicFramePr>
        <p:xfrm>
          <a:off x="547870" y="2055415"/>
          <a:ext cx="796330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10038" y="4400911"/>
            <a:ext cx="30187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Personalize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Fast, Cheap, 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Total Customer Satisfaction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MY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94050" y="4404629"/>
            <a:ext cx="2843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Digitalization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Increase competitiveness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Globalization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MY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" b="7071"/>
          <a:stretch/>
        </p:blipFill>
        <p:spPr>
          <a:xfrm>
            <a:off x="3307907" y="3559205"/>
            <a:ext cx="2902578" cy="13396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00553" y="3135059"/>
            <a:ext cx="2774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Eliminate waste &amp; losses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Eliminate hidden cost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Cost reduction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84564" y="3135059"/>
            <a:ext cx="2826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Sub-</a:t>
            </a:r>
            <a:r>
              <a:rPr lang="en-MY" dirty="0" err="1">
                <a:solidFill>
                  <a:schemeClr val="bg1"/>
                </a:solidFill>
              </a:rPr>
              <a:t>Nano</a:t>
            </a:r>
            <a:r>
              <a:rPr lang="en-MY" dirty="0">
                <a:solidFill>
                  <a:schemeClr val="bg1"/>
                </a:solidFill>
              </a:rPr>
              <a:t> technology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Cyber Physical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dirty="0">
                <a:solidFill>
                  <a:schemeClr val="bg1"/>
                </a:solidFill>
              </a:rPr>
              <a:t>Exponential technologies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MY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9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stCxn id="5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Industry 4.0: Framework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pic>
        <p:nvPicPr>
          <p:cNvPr id="20" name="Picture 2" descr="Image result for industry 4.0 key challeng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46" y="2399826"/>
            <a:ext cx="6354051" cy="45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Image result for WIRELES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69" y="3077126"/>
            <a:ext cx="828291" cy="8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Image result for WIRELES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94" y="2440460"/>
            <a:ext cx="828291" cy="8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Image result for WIRELES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64" y="3909826"/>
            <a:ext cx="828291" cy="8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Image result for BIG DATA ANALYTICS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6" y="2879273"/>
            <a:ext cx="1228186" cy="12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89" y="1569314"/>
            <a:ext cx="2026521" cy="20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57" y="2938721"/>
            <a:ext cx="503952" cy="5137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17" y="2973372"/>
            <a:ext cx="503952" cy="5039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57" y="2448394"/>
            <a:ext cx="503952" cy="503952"/>
          </a:xfrm>
          <a:prstGeom prst="rect">
            <a:avLst/>
          </a:prstGeom>
        </p:spPr>
      </p:pic>
      <p:pic>
        <p:nvPicPr>
          <p:cNvPr id="33" name="Picture 14" descr="Image result for BIG DATA ANALYTICS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02"/>
          <a:stretch/>
        </p:blipFill>
        <p:spPr bwMode="auto">
          <a:xfrm>
            <a:off x="1391463" y="4049664"/>
            <a:ext cx="832509" cy="9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BIG DATA ANALYTICS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4" r="32948"/>
          <a:stretch/>
        </p:blipFill>
        <p:spPr bwMode="auto">
          <a:xfrm>
            <a:off x="687680" y="4773020"/>
            <a:ext cx="898357" cy="9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Image result for BIG DATA ANALYTICS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5"/>
          <a:stretch/>
        </p:blipFill>
        <p:spPr bwMode="auto">
          <a:xfrm>
            <a:off x="1939981" y="4778392"/>
            <a:ext cx="832947" cy="99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462" y="98713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16" y="4582680"/>
            <a:ext cx="474994" cy="4923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12" y="5300174"/>
            <a:ext cx="499217" cy="49921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63" y="5057598"/>
            <a:ext cx="503952" cy="5104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19" y="5053532"/>
            <a:ext cx="473672" cy="4932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34" y="3263526"/>
            <a:ext cx="503952" cy="5204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01" y="5709288"/>
            <a:ext cx="503952" cy="5204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16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0" y="1163916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0" y="1196849"/>
            <a:ext cx="9144000" cy="515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9" name="Group 7"/>
          <p:cNvGrpSpPr/>
          <p:nvPr/>
        </p:nvGrpSpPr>
        <p:grpSpPr>
          <a:xfrm>
            <a:off x="4361960" y="186134"/>
            <a:ext cx="4524514" cy="844622"/>
            <a:chOff x="4361960" y="186134"/>
            <a:chExt cx="4524514" cy="8446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90" y="186134"/>
              <a:ext cx="3836598" cy="42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60" y="626039"/>
              <a:ext cx="2912734" cy="4047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0" y="611402"/>
              <a:ext cx="1553834" cy="416737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stCxn id="5" idx="0"/>
          </p:cNvCxnSpPr>
          <p:nvPr/>
        </p:nvCxnSpPr>
        <p:spPr>
          <a:xfrm flipH="1">
            <a:off x="3950898" y="-1"/>
            <a:ext cx="621102" cy="1146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98203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77" y="1253419"/>
            <a:ext cx="7254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Roboto Condensed" panose="02000000000000000000" pitchFamily="2" charset="0"/>
              </a:rPr>
              <a:t>Industry 4.0: Key Challenges</a:t>
            </a:r>
            <a:endParaRPr lang="en-MY" sz="2000" b="1" dirty="0">
              <a:solidFill>
                <a:schemeClr val="bg1"/>
              </a:solidFill>
              <a:ea typeface="Roboto Condensed" panose="02000000000000000000" pitchFamily="2" charset="0"/>
            </a:endParaRPr>
          </a:p>
        </p:txBody>
      </p:sp>
      <p:sp>
        <p:nvSpPr>
          <p:cNvPr id="18" name="Rounded Rectangle 5"/>
          <p:cNvSpPr/>
          <p:nvPr/>
        </p:nvSpPr>
        <p:spPr>
          <a:xfrm>
            <a:off x="1009836" y="1898172"/>
            <a:ext cx="1519707" cy="126879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ounded Rectangle 6"/>
          <p:cNvSpPr/>
          <p:nvPr/>
        </p:nvSpPr>
        <p:spPr>
          <a:xfrm>
            <a:off x="1014385" y="3638662"/>
            <a:ext cx="1519707" cy="126879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20" name="Picture 2" descr="Image result for putrajaya government off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37" y="3782970"/>
            <a:ext cx="1285797" cy="922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663092335"/>
              </p:ext>
            </p:extLst>
          </p:nvPr>
        </p:nvGraphicFramePr>
        <p:xfrm>
          <a:off x="497786" y="1937254"/>
          <a:ext cx="2543803" cy="124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48508" y="1850675"/>
            <a:ext cx="63694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New emerging technologies (Augmented reality, Cyber Security, IoT, Big Data Analytics, etc.)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Multi discipline role and responsibilities to support the new revolution.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Lack on local expertise to create and provide new training program.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Develop ‘I LOVE TECHNOLOGY’ attitude and mind-set.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Lack on local content for system hardware and software</a:t>
            </a:r>
            <a:r>
              <a:rPr lang="en-MY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MY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3057" y="3530121"/>
            <a:ext cx="63694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Policy on Industry 4.0 related research and development, security of integrated system, legal framework conditions, work, training and further education.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New Industry 4.0 technology and skill transfer from overseas as part of pioneer status application. Localize hardware assembly.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High level nationwide Industry 4.0 framework and review panel/board.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Digitalization in manufacturing technologies will require new incentive.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MY" sz="1400" dirty="0"/>
          </a:p>
        </p:txBody>
      </p:sp>
      <p:sp>
        <p:nvSpPr>
          <p:cNvPr id="25" name="Rounded Rectangle 14"/>
          <p:cNvSpPr/>
          <p:nvPr/>
        </p:nvSpPr>
        <p:spPr>
          <a:xfrm>
            <a:off x="1035603" y="5270287"/>
            <a:ext cx="1519707" cy="126879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6" name="Picture 6" descr="Image result for PUZZLE BUSINES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76" y="5454024"/>
            <a:ext cx="1187226" cy="9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649748" y="5414284"/>
            <a:ext cx="63694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Merging the old and new system, techniques, machinery, protocols with complex protocols will be complicated.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400" dirty="0"/>
              <a:t>Traditional IT infrastructure merging with new </a:t>
            </a:r>
            <a:r>
              <a:rPr lang="en-MY" sz="1400" dirty="0" err="1"/>
              <a:t>IIoT</a:t>
            </a:r>
            <a:r>
              <a:rPr lang="en-MY" sz="1400" dirty="0"/>
              <a:t> system integration will require massive reorg and reskill of the workforce.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MY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72146" y="2100053"/>
            <a:ext cx="553998" cy="19738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MY" sz="2400" b="1" dirty="0">
                <a:solidFill>
                  <a:srgbClr val="657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611" y="5118850"/>
            <a:ext cx="553998" cy="13932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MY" sz="2400" b="1" dirty="0">
                <a:solidFill>
                  <a:srgbClr val="657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0392" y="3189497"/>
            <a:ext cx="1638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&amp; TRAINING</a:t>
            </a:r>
          </a:p>
          <a:p>
            <a:pPr algn="ctr"/>
            <a:endParaRPr lang="en-M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0455" y="4931655"/>
            <a:ext cx="7328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 </a:t>
            </a:r>
          </a:p>
          <a:p>
            <a:pPr algn="ctr"/>
            <a:endParaRPr lang="en-MY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8964" y="6564503"/>
            <a:ext cx="2152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FRAGMENTED LAYOUT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462" y="103262"/>
            <a:ext cx="2404342" cy="8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93" y="390421"/>
            <a:ext cx="1264436" cy="3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1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900</Words>
  <Application>Microsoft Office PowerPoint</Application>
  <PresentationFormat>On-screen Show (4:3)</PresentationFormat>
  <Paragraphs>166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Roboto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</dc:creator>
  <cp:keywords>2016</cp:keywords>
  <cp:lastModifiedBy>Ravin Rajalingam</cp:lastModifiedBy>
  <cp:revision>587</cp:revision>
  <dcterms:created xsi:type="dcterms:W3CDTF">2016-03-14T21:40:15Z</dcterms:created>
  <dcterms:modified xsi:type="dcterms:W3CDTF">2017-05-24T04:53:28Z</dcterms:modified>
</cp:coreProperties>
</file>